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388" r:id="rId3"/>
    <p:sldId id="2145707155" r:id="rId4"/>
    <p:sldId id="2145707181" r:id="rId5"/>
    <p:sldId id="2145707156" r:id="rId6"/>
    <p:sldId id="2145707157" r:id="rId7"/>
    <p:sldId id="2145707159" r:id="rId8"/>
    <p:sldId id="2145707162" r:id="rId9"/>
    <p:sldId id="2145707160" r:id="rId10"/>
    <p:sldId id="2145707169" r:id="rId11"/>
    <p:sldId id="2145707158" r:id="rId12"/>
    <p:sldId id="2145707163" r:id="rId13"/>
    <p:sldId id="2145707164" r:id="rId14"/>
    <p:sldId id="2145707165" r:id="rId15"/>
    <p:sldId id="2145707166" r:id="rId16"/>
    <p:sldId id="2145707167" r:id="rId17"/>
    <p:sldId id="2145707161" r:id="rId18"/>
    <p:sldId id="395" r:id="rId19"/>
    <p:sldId id="2145707171" r:id="rId20"/>
    <p:sldId id="2145707172" r:id="rId21"/>
    <p:sldId id="2145707174" r:id="rId22"/>
    <p:sldId id="2145707173" r:id="rId23"/>
    <p:sldId id="2145707175" r:id="rId24"/>
    <p:sldId id="2145707176" r:id="rId25"/>
    <p:sldId id="2145707177" r:id="rId26"/>
    <p:sldId id="2145707178" r:id="rId27"/>
    <p:sldId id="2145707179" r:id="rId28"/>
    <p:sldId id="2145707180" r:id="rId29"/>
    <p:sldId id="2145707170" r:id="rId3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410415-3DC8-FF4B-48E3-FD3D3D2D9CC7}" name="Mirzadjahromi, Nazila" initials="NM" userId="S::mirzadjn@med.umich.edu::cd888263-6782-4f9c-aed0-3454256ad19b" providerId="AD"/>
  <p188:author id="{4C29B287-4E8F-B6CB-7426-C8D8C7253C63}" name="Spino, Cathie" initials="CS" userId="S::spino@med.umich.edu::58432125-8117-41b7-9f74-569a5e89a8a8" providerId="AD"/>
  <p188:author id="{C4AAADB3-6089-A89F-8FE6-11006A00D12A}" name="Busui, Rodica" initials="RB" userId="S::rpbusui@umich.edu::491f8b1a-a0d6-4d7e-87ff-a406ae3905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778" autoAdjust="0"/>
  </p:normalViewPr>
  <p:slideViewPr>
    <p:cSldViewPr snapToGrid="0">
      <p:cViewPr varScale="1">
        <p:scale>
          <a:sx n="76" d="100"/>
          <a:sy n="76" d="100"/>
        </p:scale>
        <p:origin x="114" y="21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ED0B901-4A83-4E44-A55F-C4B5EFB1AEF8}" type="datetimeFigureOut">
              <a:rPr lang="en-US" smtClean="0"/>
              <a:t>8/20/2025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B000BB0-6838-4C0B-B328-B655FD7A43D2}" type="slidenum">
              <a:rPr lang="en-US" smtClean="0"/>
              <a:t>‹#›</a:t>
            </a:fld>
            <a:endParaRPr lang="en-US" dirty="0"/>
          </a:p>
        </p:txBody>
      </p:sp>
    </p:spTree>
    <p:extLst>
      <p:ext uri="{BB962C8B-B14F-4D97-AF65-F5344CB8AC3E}">
        <p14:creationId xmlns:p14="http://schemas.microsoft.com/office/powerpoint/2010/main" val="3091635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a:t>
            </a:fld>
            <a:endParaRPr lang="en-US" dirty="0"/>
          </a:p>
        </p:txBody>
      </p:sp>
    </p:spTree>
    <p:extLst>
      <p:ext uri="{BB962C8B-B14F-4D97-AF65-F5344CB8AC3E}">
        <p14:creationId xmlns:p14="http://schemas.microsoft.com/office/powerpoint/2010/main" val="297950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2</a:t>
            </a:fld>
            <a:endParaRPr lang="en-US" dirty="0"/>
          </a:p>
        </p:txBody>
      </p:sp>
    </p:spTree>
    <p:extLst>
      <p:ext uri="{BB962C8B-B14F-4D97-AF65-F5344CB8AC3E}">
        <p14:creationId xmlns:p14="http://schemas.microsoft.com/office/powerpoint/2010/main" val="1076710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00BB0-6838-4C0B-B328-B655FD7A43D2}" type="slidenum">
              <a:rPr lang="en-US" smtClean="0"/>
              <a:t>10</a:t>
            </a:fld>
            <a:endParaRPr lang="en-US" dirty="0"/>
          </a:p>
        </p:txBody>
      </p:sp>
    </p:spTree>
    <p:extLst>
      <p:ext uri="{BB962C8B-B14F-4D97-AF65-F5344CB8AC3E}">
        <p14:creationId xmlns:p14="http://schemas.microsoft.com/office/powerpoint/2010/main" val="1837258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5F76D7A-5E22-4852-B923-593A01A52D01}" type="slidenum">
              <a:rPr lang="en-US" smtClean="0"/>
              <a:t>18</a:t>
            </a:fld>
            <a:endParaRPr lang="en-US" dirty="0"/>
          </a:p>
        </p:txBody>
      </p:sp>
    </p:spTree>
    <p:extLst>
      <p:ext uri="{BB962C8B-B14F-4D97-AF65-F5344CB8AC3E}">
        <p14:creationId xmlns:p14="http://schemas.microsoft.com/office/powerpoint/2010/main" val="661188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3477E-A746-A205-0898-D7D7CFCC5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BA6A1-16A3-E20A-FB17-2148DDAA04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103667-430D-73FA-F66A-2D5B7DC4F7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33D104-B575-69CF-ACB9-C419BB2B83F9}"/>
              </a:ext>
            </a:extLst>
          </p:cNvPr>
          <p:cNvSpPr>
            <a:spLocks noGrp="1"/>
          </p:cNvSpPr>
          <p:nvPr>
            <p:ph type="sldNum" sz="quarter" idx="10"/>
          </p:nvPr>
        </p:nvSpPr>
        <p:spPr/>
        <p:txBody>
          <a:bodyPr/>
          <a:lstStyle/>
          <a:p>
            <a:fld id="{C5F76D7A-5E22-4852-B923-593A01A52D01}" type="slidenum">
              <a:rPr lang="en-US" smtClean="0"/>
              <a:t>29</a:t>
            </a:fld>
            <a:endParaRPr lang="en-US" dirty="0"/>
          </a:p>
        </p:txBody>
      </p:sp>
    </p:spTree>
    <p:extLst>
      <p:ext uri="{BB962C8B-B14F-4D97-AF65-F5344CB8AC3E}">
        <p14:creationId xmlns:p14="http://schemas.microsoft.com/office/powerpoint/2010/main" val="640163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235228-359A-43C2-8B3F-DDE63876D61A}"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358436" y="643354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18" name="Picture 17"/>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887091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ACE4DC-4D4C-48E6-BACA-E732CA4E17AB}"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9688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573FED-6423-417B-9E5D-FEB159C1FC30}"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410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3CB99D-C469-488E-8BD9-BAC8B92A77E0}"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3779233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9D4C6CE-D915-4BA4-BF33-24A30C531898}"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7027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9A36B1-2E9D-44FB-B442-4513BAC8B601}"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091585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BA1B15-7EEB-4E0F-B5D5-EA809ECE50E9}"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1424623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FEDF92-DC68-4AC4-9890-CC351ACCB07C}"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42386239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15600" y="593367"/>
            <a:ext cx="11360700" cy="763500"/>
          </a:xfrm>
          <a:prstGeom prst="rect">
            <a:avLst/>
          </a:prstGeom>
          <a:noFill/>
          <a:ln>
            <a:noFill/>
          </a:ln>
        </p:spPr>
        <p:txBody>
          <a:bodyPr spcFirstLastPara="1" wrap="square" lIns="91425" tIns="91425" rIns="91425" bIns="91425" anchor="t" anchorCtr="0">
            <a:normAutofit/>
          </a:bodyPr>
          <a:lstStyle>
            <a:lvl1pPr lvl="0" algn="l" rtl="0">
              <a:lnSpc>
                <a:spcPct val="90000"/>
              </a:lnSpc>
              <a:spcBef>
                <a:spcPts val="0"/>
              </a:spcBef>
              <a:spcAft>
                <a:spcPts val="0"/>
              </a:spcAft>
              <a:buClr>
                <a:schemeClr val="dk1"/>
              </a:buClr>
              <a:buSzPts val="2800"/>
              <a:buFont typeface="Calibri"/>
              <a:buNone/>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a:p>
        </p:txBody>
      </p:sp>
      <p:sp>
        <p:nvSpPr>
          <p:cNvPr id="26" name="Google Shape;26;p15"/>
          <p:cNvSpPr txBox="1">
            <a:spLocks noGrp="1"/>
          </p:cNvSpPr>
          <p:nvPr>
            <p:ph type="body" idx="1"/>
          </p:nvPr>
        </p:nvSpPr>
        <p:spPr>
          <a:xfrm>
            <a:off x="415600" y="1536633"/>
            <a:ext cx="11360700" cy="4555200"/>
          </a:xfrm>
          <a:prstGeom prst="rect">
            <a:avLst/>
          </a:prstGeom>
          <a:noFill/>
          <a:ln>
            <a:noFill/>
          </a:ln>
        </p:spPr>
        <p:txBody>
          <a:bodyPr spcFirstLastPara="1" wrap="square" lIns="91425" tIns="91425" rIns="91425" bIns="91425" anchor="t" anchorCtr="0">
            <a:normAutofit/>
          </a:bodyPr>
          <a:lstStyle>
            <a:lvl1pPr marL="457200" lvl="0" indent="-342900" algn="l" rtl="0">
              <a:lnSpc>
                <a:spcPct val="90000"/>
              </a:lnSpc>
              <a:spcBef>
                <a:spcPts val="0"/>
              </a:spcBef>
              <a:spcAft>
                <a:spcPts val="0"/>
              </a:spcAft>
              <a:buClr>
                <a:schemeClr val="dk1"/>
              </a:buClr>
              <a:buSzPts val="1800"/>
              <a:buChar char="●"/>
              <a:defRPr/>
            </a:lvl1pPr>
            <a:lvl2pPr marL="914400" lvl="1" indent="-317500" algn="l" rtl="0">
              <a:lnSpc>
                <a:spcPct val="90000"/>
              </a:lnSpc>
              <a:spcBef>
                <a:spcPts val="0"/>
              </a:spcBef>
              <a:spcAft>
                <a:spcPts val="0"/>
              </a:spcAft>
              <a:buClr>
                <a:schemeClr val="dk1"/>
              </a:buClr>
              <a:buSzPts val="1400"/>
              <a:buChar char="○"/>
              <a:defRPr/>
            </a:lvl2pPr>
            <a:lvl3pPr marL="1371600" lvl="2" indent="-317500" algn="l" rtl="0">
              <a:lnSpc>
                <a:spcPct val="90000"/>
              </a:lnSpc>
              <a:spcBef>
                <a:spcPts val="0"/>
              </a:spcBef>
              <a:spcAft>
                <a:spcPts val="0"/>
              </a:spcAft>
              <a:buClr>
                <a:schemeClr val="dk1"/>
              </a:buClr>
              <a:buSzPts val="1400"/>
              <a:buChar char="■"/>
              <a:defRPr/>
            </a:lvl3pPr>
            <a:lvl4pPr marL="1828800" lvl="3" indent="-317500" algn="l" rtl="0">
              <a:lnSpc>
                <a:spcPct val="90000"/>
              </a:lnSpc>
              <a:spcBef>
                <a:spcPts val="0"/>
              </a:spcBef>
              <a:spcAft>
                <a:spcPts val="0"/>
              </a:spcAft>
              <a:buClr>
                <a:schemeClr val="dk1"/>
              </a:buClr>
              <a:buSzPts val="1400"/>
              <a:buChar char="●"/>
              <a:defRPr/>
            </a:lvl4pPr>
            <a:lvl5pPr marL="2286000" lvl="4" indent="-317500" algn="l" rtl="0">
              <a:lnSpc>
                <a:spcPct val="90000"/>
              </a:lnSpc>
              <a:spcBef>
                <a:spcPts val="0"/>
              </a:spcBef>
              <a:spcAft>
                <a:spcPts val="0"/>
              </a:spcAft>
              <a:buClr>
                <a:schemeClr val="dk1"/>
              </a:buClr>
              <a:buSzPts val="1400"/>
              <a:buChar char="○"/>
              <a:defRPr/>
            </a:lvl5pPr>
            <a:lvl6pPr marL="2743200" lvl="5" indent="-317500" algn="l" rtl="0">
              <a:lnSpc>
                <a:spcPct val="90000"/>
              </a:lnSpc>
              <a:spcBef>
                <a:spcPts val="0"/>
              </a:spcBef>
              <a:spcAft>
                <a:spcPts val="0"/>
              </a:spcAft>
              <a:buClr>
                <a:schemeClr val="dk1"/>
              </a:buClr>
              <a:buSzPts val="1400"/>
              <a:buChar char="■"/>
              <a:defRPr/>
            </a:lvl6pPr>
            <a:lvl7pPr marL="3200400" lvl="6" indent="-317500" algn="l" rtl="0">
              <a:lnSpc>
                <a:spcPct val="90000"/>
              </a:lnSpc>
              <a:spcBef>
                <a:spcPts val="0"/>
              </a:spcBef>
              <a:spcAft>
                <a:spcPts val="0"/>
              </a:spcAft>
              <a:buClr>
                <a:schemeClr val="dk1"/>
              </a:buClr>
              <a:buSzPts val="1400"/>
              <a:buChar char="●"/>
              <a:defRPr/>
            </a:lvl7pPr>
            <a:lvl8pPr marL="3657600" lvl="7" indent="-317500" algn="l" rtl="0">
              <a:lnSpc>
                <a:spcPct val="90000"/>
              </a:lnSpc>
              <a:spcBef>
                <a:spcPts val="0"/>
              </a:spcBef>
              <a:spcAft>
                <a:spcPts val="0"/>
              </a:spcAft>
              <a:buClr>
                <a:schemeClr val="dk1"/>
              </a:buClr>
              <a:buSzPts val="1400"/>
              <a:buChar char="○"/>
              <a:defRPr/>
            </a:lvl8pPr>
            <a:lvl9pPr marL="4114800" lvl="8" indent="-317500" algn="l" rtl="0">
              <a:lnSpc>
                <a:spcPct val="90000"/>
              </a:lnSpc>
              <a:spcBef>
                <a:spcPts val="0"/>
              </a:spcBef>
              <a:spcAft>
                <a:spcPts val="0"/>
              </a:spcAft>
              <a:buClr>
                <a:schemeClr val="dk1"/>
              </a:buClr>
              <a:buSzPts val="1400"/>
              <a:buChar char="■"/>
              <a:defRPr/>
            </a:lvl9pPr>
          </a:lstStyle>
          <a:p>
            <a:endParaRPr/>
          </a:p>
        </p:txBody>
      </p:sp>
      <p:sp>
        <p:nvSpPr>
          <p:cNvPr id="27" name="Google Shape;27;p15"/>
          <p:cNvSpPr txBox="1">
            <a:spLocks noGrp="1"/>
          </p:cNvSpPr>
          <p:nvPr>
            <p:ph type="sldNum" idx="12"/>
          </p:nvPr>
        </p:nvSpPr>
        <p:spPr>
          <a:xfrm>
            <a:off x="11296611" y="6217623"/>
            <a:ext cx="731700" cy="5247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extLst>
      <p:ext uri="{BB962C8B-B14F-4D97-AF65-F5344CB8AC3E}">
        <p14:creationId xmlns:p14="http://schemas.microsoft.com/office/powerpoint/2010/main" val="212041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1F110-5B25-4ED7-BB41-5E670E2F9151}"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5488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pic>
        <p:nvPicPr>
          <p:cNvPr id="7" name="Picture 6"/>
          <p:cNvPicPr>
            <a:picLocks noChangeAspect="1"/>
          </p:cNvPicPr>
          <p:nvPr userDrawn="1"/>
        </p:nvPicPr>
        <p:blipFill>
          <a:blip r:embed="rId2"/>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314329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9A23AD-50D0-4476-BB2E-2E6B9F9AE958}" type="datetime1">
              <a:rPr lang="en-US" smtClean="0"/>
              <a:t>8/20/2025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173608"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0297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F7DAF-9F3D-4A16-B632-02065F17E989}" type="datetime1">
              <a:rPr lang="en-US" smtClean="0"/>
              <a:t>8/20/2025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1258448" y="637446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255331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4C780-F704-4CCB-BE85-35460A27EF2B}" type="datetime1">
              <a:rPr lang="en-US" smtClean="0"/>
              <a:t>8/20/2025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11362144" y="6406487"/>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366463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9E313B-8DE3-47A5-9860-AF298E0CD0A3}" type="datetime1">
              <a:rPr lang="en-US" smtClean="0"/>
              <a:t>8/20/2025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1249022" y="6405268"/>
            <a:ext cx="683339" cy="365125"/>
          </a:xfrm>
        </p:spPr>
        <p:txBody>
          <a:bodyPr/>
          <a:lstStyle>
            <a:lvl1pPr>
              <a:defRPr>
                <a:solidFill>
                  <a:schemeClr val="tx1"/>
                </a:solidFill>
              </a:defRPr>
            </a:lvl1pPr>
          </a:lstStyle>
          <a:p>
            <a:fld id="{3ABD1428-60AA-4E13-9326-88B0AB3F4F3B}" type="slidenum">
              <a:rPr lang="en-US" smtClean="0"/>
              <a:pPr/>
              <a:t>‹#›</a:t>
            </a:fld>
            <a:endParaRPr lang="en-US" dirty="0"/>
          </a:p>
        </p:txBody>
      </p:sp>
    </p:spTree>
    <p:extLst>
      <p:ext uri="{BB962C8B-B14F-4D97-AF65-F5344CB8AC3E}">
        <p14:creationId xmlns:p14="http://schemas.microsoft.com/office/powerpoint/2010/main" val="1884583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394A54-AFA0-4C00-A152-1FD83591AEC3}" type="datetime1">
              <a:rPr lang="en-US" smtClean="0"/>
              <a:t>8/20/2025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2056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00867B5-1C7F-4F9A-AC84-63D463946270}" type="datetime1">
              <a:rPr lang="en-US" smtClean="0"/>
              <a:t>8/20/2025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2303380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02AAC9-F2E5-4D88-91C1-D8331FFBAAD9}" type="datetime1">
              <a:rPr lang="en-US" smtClean="0"/>
              <a:t>8/20/2025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BD1428-60AA-4E13-9326-88B0AB3F4F3B}" type="slidenum">
              <a:rPr lang="en-US" smtClean="0"/>
              <a:t>‹#›</a:t>
            </a:fld>
            <a:endParaRPr lang="en-US" dirty="0"/>
          </a:p>
        </p:txBody>
      </p:sp>
    </p:spTree>
    <p:extLst>
      <p:ext uri="{BB962C8B-B14F-4D97-AF65-F5344CB8AC3E}">
        <p14:creationId xmlns:p14="http://schemas.microsoft.com/office/powerpoint/2010/main" val="131263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77703A-B32C-4491-BF97-45DE50DEC3A6}" type="datetime1">
              <a:rPr lang="en-US" smtClean="0"/>
              <a:t>8/20/2025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BD1428-60AA-4E13-9326-88B0AB3F4F3B}" type="slidenum">
              <a:rPr lang="en-US" smtClean="0"/>
              <a:t>‹#›</a:t>
            </a:fld>
            <a:endParaRPr lang="en-US" dirty="0"/>
          </a:p>
        </p:txBody>
      </p:sp>
    </p:spTree>
    <p:extLst>
      <p:ext uri="{BB962C8B-B14F-4D97-AF65-F5344CB8AC3E}">
        <p14:creationId xmlns:p14="http://schemas.microsoft.com/office/powerpoint/2010/main" val="297607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7854" y="2605849"/>
            <a:ext cx="8776292" cy="1646302"/>
          </a:xfrm>
        </p:spPr>
        <p:txBody>
          <a:bodyPr/>
          <a:lstStyle/>
          <a:p>
            <a:pPr algn="ctr"/>
            <a:r>
              <a:rPr lang="en-US" dirty="0"/>
              <a:t>DFC MP </a:t>
            </a:r>
            <a:br>
              <a:rPr lang="en-US" dirty="0"/>
            </a:br>
            <a:r>
              <a:rPr lang="en-US" dirty="0"/>
              <a:t>Wound Healing </a:t>
            </a:r>
            <a:br>
              <a:rPr lang="en-US" dirty="0"/>
            </a:br>
            <a:r>
              <a:rPr lang="en-US" dirty="0"/>
              <a:t>Operational Definition</a:t>
            </a:r>
          </a:p>
        </p:txBody>
      </p:sp>
      <p:sp>
        <p:nvSpPr>
          <p:cNvPr id="3" name="Subtitle 2"/>
          <p:cNvSpPr>
            <a:spLocks noGrp="1"/>
          </p:cNvSpPr>
          <p:nvPr>
            <p:ph type="subTitle" idx="1"/>
          </p:nvPr>
        </p:nvSpPr>
        <p:spPr>
          <a:xfrm>
            <a:off x="2398607" y="4252151"/>
            <a:ext cx="7766936" cy="1096899"/>
          </a:xfrm>
        </p:spPr>
        <p:txBody>
          <a:bodyPr/>
          <a:lstStyle/>
          <a:p>
            <a:pPr algn="ctr"/>
            <a:r>
              <a:rPr lang="en-US" dirty="0"/>
              <a:t>Last Updated 2025AUG14</a:t>
            </a:r>
          </a:p>
          <a:p>
            <a:pPr algn="ctr"/>
            <a:r>
              <a:rPr lang="en-US" dirty="0"/>
              <a:t>Giselle Kolenic, SABER </a:t>
            </a:r>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688381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F371E-7748-D642-D19A-F179DCA237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EF53BD-5045-AA35-6D22-CAE4B935FE84}"/>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8D16859C-DA67-7CA3-16C1-C89168473F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indicated an open wound</a:t>
            </a:r>
          </a:p>
          <a:p>
            <a:pPr lvl="1"/>
            <a:r>
              <a:rPr lang="en-US" dirty="0">
                <a:latin typeface="Calibri" panose="020F0502020204030204" pitchFamily="34" charset="0"/>
                <a:ea typeface="Calibri" panose="020F0502020204030204" pitchFamily="34" charset="0"/>
              </a:rPr>
              <a:t>AND the next visit wound evaluation form indicates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8BE44640-BB78-8274-11D0-CA9E529813B2}"/>
              </a:ext>
            </a:extLst>
          </p:cNvPr>
          <p:cNvSpPr>
            <a:spLocks noGrp="1"/>
          </p:cNvSpPr>
          <p:nvPr>
            <p:ph type="sldNum" sz="quarter" idx="12"/>
          </p:nvPr>
        </p:nvSpPr>
        <p:spPr/>
        <p:txBody>
          <a:bodyPr/>
          <a:lstStyle/>
          <a:p>
            <a:fld id="{3ABD1428-60AA-4E13-9326-88B0AB3F4F3B}" type="slidenum">
              <a:rPr lang="en-US" smtClean="0"/>
              <a:pPr/>
              <a:t>10</a:t>
            </a:fld>
            <a:endParaRPr lang="en-US" dirty="0"/>
          </a:p>
        </p:txBody>
      </p:sp>
      <p:pic>
        <p:nvPicPr>
          <p:cNvPr id="6" name="Picture 5">
            <a:extLst>
              <a:ext uri="{FF2B5EF4-FFF2-40B4-BE49-F238E27FC236}">
                <a16:creationId xmlns:a16="http://schemas.microsoft.com/office/drawing/2014/main" id="{2258CC80-C13A-36B6-C9F8-EA528A0326C0}"/>
              </a:ext>
            </a:extLst>
          </p:cNvPr>
          <p:cNvPicPr>
            <a:picLocks noChangeAspect="1"/>
          </p:cNvPicPr>
          <p:nvPr/>
        </p:nvPicPr>
        <p:blipFill>
          <a:blip r:embed="rId3"/>
          <a:stretch>
            <a:fillRect/>
          </a:stretch>
        </p:blipFill>
        <p:spPr>
          <a:xfrm>
            <a:off x="1622400" y="4100975"/>
            <a:ext cx="6706536" cy="1524213"/>
          </a:xfrm>
          <a:prstGeom prst="rect">
            <a:avLst/>
          </a:prstGeom>
        </p:spPr>
      </p:pic>
    </p:spTree>
    <p:extLst>
      <p:ext uri="{BB962C8B-B14F-4D97-AF65-F5344CB8AC3E}">
        <p14:creationId xmlns:p14="http://schemas.microsoft.com/office/powerpoint/2010/main" val="401573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6F2FA-6CF9-7340-12F9-28000E74ED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2D45B7-36F4-B5E3-87A0-753AAD95C412}"/>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3" name="Slide Number Placeholder 2">
            <a:extLst>
              <a:ext uri="{FF2B5EF4-FFF2-40B4-BE49-F238E27FC236}">
                <a16:creationId xmlns:a16="http://schemas.microsoft.com/office/drawing/2014/main" id="{A7850D51-3FB6-4F82-7459-BCF0850310AC}"/>
              </a:ext>
            </a:extLst>
          </p:cNvPr>
          <p:cNvSpPr>
            <a:spLocks noGrp="1"/>
          </p:cNvSpPr>
          <p:nvPr>
            <p:ph type="sldNum" sz="quarter" idx="12"/>
          </p:nvPr>
        </p:nvSpPr>
        <p:spPr/>
        <p:txBody>
          <a:bodyPr/>
          <a:lstStyle/>
          <a:p>
            <a:fld id="{3ABD1428-60AA-4E13-9326-88B0AB3F4F3B}" type="slidenum">
              <a:rPr lang="en-US" smtClean="0"/>
              <a:pPr/>
              <a:t>11</a:t>
            </a:fld>
            <a:endParaRPr lang="en-US" dirty="0"/>
          </a:p>
        </p:txBody>
      </p:sp>
      <p:pic>
        <p:nvPicPr>
          <p:cNvPr id="9" name="Picture 8">
            <a:extLst>
              <a:ext uri="{FF2B5EF4-FFF2-40B4-BE49-F238E27FC236}">
                <a16:creationId xmlns:a16="http://schemas.microsoft.com/office/drawing/2014/main" id="{37BCB661-FE0E-D550-51A6-5734334B6BCD}"/>
              </a:ext>
            </a:extLst>
          </p:cNvPr>
          <p:cNvPicPr>
            <a:picLocks noChangeAspect="1"/>
          </p:cNvPicPr>
          <p:nvPr/>
        </p:nvPicPr>
        <p:blipFill>
          <a:blip r:embed="rId2"/>
          <a:stretch>
            <a:fillRect/>
          </a:stretch>
        </p:blipFill>
        <p:spPr>
          <a:xfrm>
            <a:off x="1722426" y="1466183"/>
            <a:ext cx="6506483" cy="4782217"/>
          </a:xfrm>
          <a:prstGeom prst="rect">
            <a:avLst/>
          </a:prstGeom>
        </p:spPr>
      </p:pic>
    </p:spTree>
    <p:extLst>
      <p:ext uri="{BB962C8B-B14F-4D97-AF65-F5344CB8AC3E}">
        <p14:creationId xmlns:p14="http://schemas.microsoft.com/office/powerpoint/2010/main" val="3785551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44353-BCC0-D24E-BF87-03A14820B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97BE7-61B6-F5C0-C685-C014AC287D56}"/>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F8F305AA-D5AB-A767-CDDB-8E64E1E95F48}"/>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completed within 14 days (-3/+7)</a:t>
            </a:r>
          </a:p>
          <a:p>
            <a:pPr lvl="1"/>
            <a:r>
              <a:rPr lang="en-US" dirty="0">
                <a:latin typeface="Calibri" panose="020F0502020204030204" pitchFamily="34" charset="0"/>
                <a:ea typeface="Calibri" panose="020F0502020204030204" pitchFamily="34" charset="0"/>
              </a:rPr>
              <a:t>AND the wound confirmation visit confirmed the closed wound </a:t>
            </a:r>
          </a:p>
          <a:p>
            <a:pPr lvl="1"/>
            <a:r>
              <a:rPr lang="en-US" dirty="0">
                <a:latin typeface="Calibri" panose="020F0502020204030204" pitchFamily="34" charset="0"/>
                <a:ea typeface="Calibri" panose="020F0502020204030204" pitchFamily="34" charset="0"/>
              </a:rPr>
              <a:t>then the derived wound healing status variable for that visit and future visits takes the value “Healed” </a:t>
            </a:r>
          </a:p>
          <a:p>
            <a:pPr marL="0" indent="0">
              <a:buNone/>
            </a:pPr>
            <a:endParaRPr lang="en-US" dirty="0"/>
          </a:p>
        </p:txBody>
      </p:sp>
      <p:sp>
        <p:nvSpPr>
          <p:cNvPr id="3" name="Slide Number Placeholder 2">
            <a:extLst>
              <a:ext uri="{FF2B5EF4-FFF2-40B4-BE49-F238E27FC236}">
                <a16:creationId xmlns:a16="http://schemas.microsoft.com/office/drawing/2014/main" id="{B61D1606-6FE2-7FD0-4C99-002827EF8A5E}"/>
              </a:ext>
            </a:extLst>
          </p:cNvPr>
          <p:cNvSpPr>
            <a:spLocks noGrp="1"/>
          </p:cNvSpPr>
          <p:nvPr>
            <p:ph type="sldNum" sz="quarter" idx="12"/>
          </p:nvPr>
        </p:nvSpPr>
        <p:spPr/>
        <p:txBody>
          <a:bodyPr/>
          <a:lstStyle/>
          <a:p>
            <a:fld id="{3ABD1428-60AA-4E13-9326-88B0AB3F4F3B}" type="slidenum">
              <a:rPr lang="en-US" smtClean="0"/>
              <a:pPr/>
              <a:t>12</a:t>
            </a:fld>
            <a:endParaRPr lang="en-US" dirty="0"/>
          </a:p>
        </p:txBody>
      </p:sp>
      <p:pic>
        <p:nvPicPr>
          <p:cNvPr id="6" name="Picture 5">
            <a:extLst>
              <a:ext uri="{FF2B5EF4-FFF2-40B4-BE49-F238E27FC236}">
                <a16:creationId xmlns:a16="http://schemas.microsoft.com/office/drawing/2014/main" id="{94B52420-2747-EFCB-EC12-577CC9F797F3}"/>
              </a:ext>
            </a:extLst>
          </p:cNvPr>
          <p:cNvPicPr>
            <a:picLocks noChangeAspect="1"/>
          </p:cNvPicPr>
          <p:nvPr/>
        </p:nvPicPr>
        <p:blipFill>
          <a:blip r:embed="rId2"/>
          <a:stretch>
            <a:fillRect/>
          </a:stretch>
        </p:blipFill>
        <p:spPr>
          <a:xfrm>
            <a:off x="343862" y="4534419"/>
            <a:ext cx="8596668" cy="1353646"/>
          </a:xfrm>
          <a:prstGeom prst="rect">
            <a:avLst/>
          </a:prstGeom>
        </p:spPr>
      </p:pic>
    </p:spTree>
    <p:extLst>
      <p:ext uri="{BB962C8B-B14F-4D97-AF65-F5344CB8AC3E}">
        <p14:creationId xmlns:p14="http://schemas.microsoft.com/office/powerpoint/2010/main" val="2975552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03A5-7123-EACE-00DF-C95980594D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83777F-BDD6-D556-85F9-707E78402FE0}"/>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60E2AF25-74D5-6D6C-C46D-589F1169019F}"/>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completed within 14 days (-3/+7)</a:t>
            </a:r>
          </a:p>
          <a:p>
            <a:pPr lvl="1"/>
            <a:r>
              <a:rPr lang="en-US" dirty="0">
                <a:latin typeface="Calibri" panose="020F0502020204030204" pitchFamily="34" charset="0"/>
                <a:ea typeface="Calibri" panose="020F0502020204030204" pitchFamily="34" charset="0"/>
              </a:rPr>
              <a:t>AND the wound confirmation visit DID NOT CONFIRM the closed wound </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EEC346B5-B48F-A50D-8245-5E5471D562AF}"/>
              </a:ext>
            </a:extLst>
          </p:cNvPr>
          <p:cNvSpPr>
            <a:spLocks noGrp="1"/>
          </p:cNvSpPr>
          <p:nvPr>
            <p:ph type="sldNum" sz="quarter" idx="12"/>
          </p:nvPr>
        </p:nvSpPr>
        <p:spPr/>
        <p:txBody>
          <a:bodyPr/>
          <a:lstStyle/>
          <a:p>
            <a:fld id="{3ABD1428-60AA-4E13-9326-88B0AB3F4F3B}" type="slidenum">
              <a:rPr lang="en-US" smtClean="0"/>
              <a:pPr/>
              <a:t>13</a:t>
            </a:fld>
            <a:endParaRPr lang="en-US" dirty="0"/>
          </a:p>
        </p:txBody>
      </p:sp>
      <p:pic>
        <p:nvPicPr>
          <p:cNvPr id="6" name="Picture 5">
            <a:extLst>
              <a:ext uri="{FF2B5EF4-FFF2-40B4-BE49-F238E27FC236}">
                <a16:creationId xmlns:a16="http://schemas.microsoft.com/office/drawing/2014/main" id="{F1D91937-6A2F-924B-4183-3D1C5278F3A2}"/>
              </a:ext>
            </a:extLst>
          </p:cNvPr>
          <p:cNvPicPr>
            <a:picLocks noChangeAspect="1"/>
          </p:cNvPicPr>
          <p:nvPr/>
        </p:nvPicPr>
        <p:blipFill>
          <a:blip r:embed="rId2"/>
          <a:stretch>
            <a:fillRect/>
          </a:stretch>
        </p:blipFill>
        <p:spPr>
          <a:xfrm>
            <a:off x="2336031" y="4063274"/>
            <a:ext cx="5767839" cy="2794726"/>
          </a:xfrm>
          <a:prstGeom prst="rect">
            <a:avLst/>
          </a:prstGeom>
        </p:spPr>
      </p:pic>
    </p:spTree>
    <p:extLst>
      <p:ext uri="{BB962C8B-B14F-4D97-AF65-F5344CB8AC3E}">
        <p14:creationId xmlns:p14="http://schemas.microsoft.com/office/powerpoint/2010/main" val="3454050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B97B8-6CF5-F0F3-0822-A5B2D80E8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8A179-726E-A3F7-C5E6-9205E4634BBE}"/>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2C69AF76-D692-CF04-5EAE-E5462AF3440F}"/>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completed</a:t>
            </a:r>
          </a:p>
          <a:p>
            <a:pPr lvl="1"/>
            <a:r>
              <a:rPr lang="en-US" dirty="0">
                <a:latin typeface="Calibri" panose="020F0502020204030204" pitchFamily="34" charset="0"/>
                <a:ea typeface="Calibri" panose="020F0502020204030204" pitchFamily="34" charset="0"/>
              </a:rPr>
              <a:t>AND the wound confirmation visit WAS NOT completed within 14 days (-3/+7)</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8D5300B4-0DC1-8602-E1ED-AB2B27D60FDD}"/>
              </a:ext>
            </a:extLst>
          </p:cNvPr>
          <p:cNvSpPr>
            <a:spLocks noGrp="1"/>
          </p:cNvSpPr>
          <p:nvPr>
            <p:ph type="sldNum" sz="quarter" idx="12"/>
          </p:nvPr>
        </p:nvSpPr>
        <p:spPr/>
        <p:txBody>
          <a:bodyPr/>
          <a:lstStyle/>
          <a:p>
            <a:fld id="{3ABD1428-60AA-4E13-9326-88B0AB3F4F3B}" type="slidenum">
              <a:rPr lang="en-US" smtClean="0"/>
              <a:pPr/>
              <a:t>14</a:t>
            </a:fld>
            <a:endParaRPr lang="en-US" dirty="0"/>
          </a:p>
        </p:txBody>
      </p:sp>
      <p:pic>
        <p:nvPicPr>
          <p:cNvPr id="6" name="Picture 5">
            <a:extLst>
              <a:ext uri="{FF2B5EF4-FFF2-40B4-BE49-F238E27FC236}">
                <a16:creationId xmlns:a16="http://schemas.microsoft.com/office/drawing/2014/main" id="{D5E8ED62-02C9-3E50-8DB6-6C43E118AD04}"/>
              </a:ext>
            </a:extLst>
          </p:cNvPr>
          <p:cNvPicPr>
            <a:picLocks noChangeAspect="1"/>
          </p:cNvPicPr>
          <p:nvPr/>
        </p:nvPicPr>
        <p:blipFill>
          <a:blip r:embed="rId2"/>
          <a:stretch>
            <a:fillRect/>
          </a:stretch>
        </p:blipFill>
        <p:spPr>
          <a:xfrm>
            <a:off x="2681911" y="3807390"/>
            <a:ext cx="4496190" cy="2964222"/>
          </a:xfrm>
          <a:prstGeom prst="rect">
            <a:avLst/>
          </a:prstGeom>
        </p:spPr>
      </p:pic>
    </p:spTree>
    <p:extLst>
      <p:ext uri="{BB962C8B-B14F-4D97-AF65-F5344CB8AC3E}">
        <p14:creationId xmlns:p14="http://schemas.microsoft.com/office/powerpoint/2010/main" val="347035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C96D2-D1ED-77F0-C10B-5BB4C8463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17353E-CF8D-1E83-D019-6137D5C062A8}"/>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15823328-4D15-9EF0-7B43-067154FA2473}"/>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not completed</a:t>
            </a:r>
          </a:p>
          <a:p>
            <a:pPr lvl="1"/>
            <a:r>
              <a:rPr lang="en-US" dirty="0">
                <a:latin typeface="Calibri" panose="020F0502020204030204" pitchFamily="34" charset="0"/>
                <a:ea typeface="Calibri" panose="020F0502020204030204" pitchFamily="34" charset="0"/>
              </a:rPr>
              <a:t>AND the next visit wound evaluation form indicates an amputation</a:t>
            </a:r>
          </a:p>
          <a:p>
            <a:pPr lvl="1"/>
            <a:r>
              <a:rPr lang="en-US" dirty="0">
                <a:latin typeface="Calibri" panose="020F0502020204030204" pitchFamily="34" charset="0"/>
                <a:ea typeface="Calibri" panose="020F0502020204030204" pitchFamily="34" charset="0"/>
              </a:rPr>
              <a:t>then the derived wound healing status variable for that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1F2E6DC4-4E99-A852-6C6C-B61D5F04901D}"/>
              </a:ext>
            </a:extLst>
          </p:cNvPr>
          <p:cNvSpPr>
            <a:spLocks noGrp="1"/>
          </p:cNvSpPr>
          <p:nvPr>
            <p:ph type="sldNum" sz="quarter" idx="12"/>
          </p:nvPr>
        </p:nvSpPr>
        <p:spPr/>
        <p:txBody>
          <a:bodyPr/>
          <a:lstStyle/>
          <a:p>
            <a:fld id="{3ABD1428-60AA-4E13-9326-88B0AB3F4F3B}" type="slidenum">
              <a:rPr lang="en-US" smtClean="0"/>
              <a:pPr/>
              <a:t>15</a:t>
            </a:fld>
            <a:endParaRPr lang="en-US" dirty="0"/>
          </a:p>
        </p:txBody>
      </p:sp>
      <p:pic>
        <p:nvPicPr>
          <p:cNvPr id="13" name="Picture 12">
            <a:extLst>
              <a:ext uri="{FF2B5EF4-FFF2-40B4-BE49-F238E27FC236}">
                <a16:creationId xmlns:a16="http://schemas.microsoft.com/office/drawing/2014/main" id="{F2124872-D64F-43E7-67AB-5E60A65670C1}"/>
              </a:ext>
            </a:extLst>
          </p:cNvPr>
          <p:cNvPicPr>
            <a:picLocks noChangeAspect="1"/>
          </p:cNvPicPr>
          <p:nvPr/>
        </p:nvPicPr>
        <p:blipFill>
          <a:blip r:embed="rId2"/>
          <a:stretch>
            <a:fillRect/>
          </a:stretch>
        </p:blipFill>
        <p:spPr>
          <a:xfrm>
            <a:off x="5529605" y="1930400"/>
            <a:ext cx="3744397" cy="3613150"/>
          </a:xfrm>
          <a:prstGeom prst="rect">
            <a:avLst/>
          </a:prstGeom>
        </p:spPr>
      </p:pic>
    </p:spTree>
    <p:extLst>
      <p:ext uri="{BB962C8B-B14F-4D97-AF65-F5344CB8AC3E}">
        <p14:creationId xmlns:p14="http://schemas.microsoft.com/office/powerpoint/2010/main" val="1061055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121D6-7EF8-5DAB-42B7-0B0F35C1B0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40AE9-8E8A-0C4C-539C-DCB59762794B}"/>
              </a:ext>
            </a:extLst>
          </p:cNvPr>
          <p:cNvSpPr>
            <a:spLocks noGrp="1"/>
          </p:cNvSpPr>
          <p:nvPr>
            <p:ph type="title"/>
          </p:nvPr>
        </p:nvSpPr>
        <p:spPr/>
        <p:txBody>
          <a:bodyPr/>
          <a:lstStyle/>
          <a:p>
            <a:r>
              <a:rPr lang="en-US" dirty="0"/>
              <a:t>Wound Evaluation </a:t>
            </a:r>
            <a:r>
              <a:rPr lang="en-US" dirty="0">
                <a:sym typeface="Wingdings" panose="05000000000000000000" pitchFamily="2" charset="2"/>
              </a:rPr>
              <a:t> Closed Wound</a:t>
            </a:r>
            <a:endParaRPr lang="en-US" dirty="0"/>
          </a:p>
        </p:txBody>
      </p:sp>
      <p:sp>
        <p:nvSpPr>
          <p:cNvPr id="4" name="Content Placeholder 3">
            <a:extLst>
              <a:ext uri="{FF2B5EF4-FFF2-40B4-BE49-F238E27FC236}">
                <a16:creationId xmlns:a16="http://schemas.microsoft.com/office/drawing/2014/main" id="{240552A0-EF6F-4003-09AC-0BE1CEF75409}"/>
              </a:ext>
            </a:extLst>
          </p:cNvPr>
          <p:cNvSpPr>
            <a:spLocks noGrp="1"/>
          </p:cNvSpPr>
          <p:nvPr>
            <p:ph sz="half" idx="1"/>
          </p:nvPr>
        </p:nvSpPr>
        <p:spPr/>
        <p:txBody>
          <a:bodyPr/>
          <a:lstStyle/>
          <a:p>
            <a:r>
              <a:rPr lang="en-US" dirty="0">
                <a:latin typeface="Calibri" panose="020F0502020204030204" pitchFamily="34" charset="0"/>
                <a:ea typeface="Calibri" panose="020F0502020204030204" pitchFamily="34" charset="0"/>
              </a:rPr>
              <a:t>If the wound evaluation form indicates a closed wound</a:t>
            </a:r>
          </a:p>
          <a:p>
            <a:pPr lvl="1"/>
            <a:r>
              <a:rPr lang="en-US" dirty="0">
                <a:latin typeface="Calibri" panose="020F0502020204030204" pitchFamily="34" charset="0"/>
                <a:ea typeface="Calibri" panose="020F0502020204030204" pitchFamily="34" charset="0"/>
              </a:rPr>
              <a:t>AND a wound confirmation visit was not completed</a:t>
            </a:r>
          </a:p>
          <a:p>
            <a:pPr lvl="1"/>
            <a:r>
              <a:rPr lang="en-US" dirty="0">
                <a:latin typeface="Calibri" panose="020F0502020204030204" pitchFamily="34" charset="0"/>
                <a:ea typeface="Calibri" panose="020F0502020204030204" pitchFamily="34" charset="0"/>
              </a:rPr>
              <a:t>AND the next visit wound evaluation form does not indicate an amputation</a:t>
            </a:r>
          </a:p>
          <a:p>
            <a:pPr lvl="1"/>
            <a:r>
              <a:rPr lang="en-US" dirty="0">
                <a:latin typeface="Calibri" panose="020F0502020204030204" pitchFamily="34" charset="0"/>
                <a:ea typeface="Calibri" panose="020F0502020204030204" pitchFamily="34" charset="0"/>
              </a:rPr>
              <a:t>then the derived wound healing status variable for that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5E13401F-79E9-0377-D934-B990693A66D7}"/>
              </a:ext>
            </a:extLst>
          </p:cNvPr>
          <p:cNvSpPr>
            <a:spLocks noGrp="1"/>
          </p:cNvSpPr>
          <p:nvPr>
            <p:ph type="sldNum" sz="quarter" idx="12"/>
          </p:nvPr>
        </p:nvSpPr>
        <p:spPr/>
        <p:txBody>
          <a:bodyPr/>
          <a:lstStyle/>
          <a:p>
            <a:fld id="{3ABD1428-60AA-4E13-9326-88B0AB3F4F3B}" type="slidenum">
              <a:rPr lang="en-US" smtClean="0"/>
              <a:pPr/>
              <a:t>16</a:t>
            </a:fld>
            <a:endParaRPr lang="en-US" dirty="0"/>
          </a:p>
        </p:txBody>
      </p:sp>
      <p:pic>
        <p:nvPicPr>
          <p:cNvPr id="6" name="Picture 5">
            <a:extLst>
              <a:ext uri="{FF2B5EF4-FFF2-40B4-BE49-F238E27FC236}">
                <a16:creationId xmlns:a16="http://schemas.microsoft.com/office/drawing/2014/main" id="{46FFE676-8ACC-EA34-A2D3-950A4ACF59C9}"/>
              </a:ext>
            </a:extLst>
          </p:cNvPr>
          <p:cNvPicPr>
            <a:picLocks noChangeAspect="1"/>
          </p:cNvPicPr>
          <p:nvPr/>
        </p:nvPicPr>
        <p:blipFill>
          <a:blip r:embed="rId2"/>
          <a:stretch>
            <a:fillRect/>
          </a:stretch>
        </p:blipFill>
        <p:spPr>
          <a:xfrm>
            <a:off x="5867400" y="1850072"/>
            <a:ext cx="2457450" cy="5007928"/>
          </a:xfrm>
          <a:prstGeom prst="rect">
            <a:avLst/>
          </a:prstGeom>
        </p:spPr>
      </p:pic>
    </p:spTree>
    <p:extLst>
      <p:ext uri="{BB962C8B-B14F-4D97-AF65-F5344CB8AC3E}">
        <p14:creationId xmlns:p14="http://schemas.microsoft.com/office/powerpoint/2010/main" val="427571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BF83-B1DC-1376-A63D-3F754DAAB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C044E-F831-4A4E-3E89-CDC232022D95}"/>
              </a:ext>
            </a:extLst>
          </p:cNvPr>
          <p:cNvSpPr>
            <a:spLocks noGrp="1"/>
          </p:cNvSpPr>
          <p:nvPr>
            <p:ph type="title"/>
          </p:nvPr>
        </p:nvSpPr>
        <p:spPr/>
        <p:txBody>
          <a:bodyPr>
            <a:normAutofit/>
          </a:bodyPr>
          <a:lstStyle/>
          <a:p>
            <a:r>
              <a:rPr lang="en-US" dirty="0"/>
              <a:t>Per Protocol Primary Wound Healing </a:t>
            </a:r>
            <a:br>
              <a:rPr lang="en-US" dirty="0"/>
            </a:br>
            <a:r>
              <a:rPr lang="en-US" dirty="0"/>
              <a:t>Endpoint Visit 15 / Week 52 </a:t>
            </a:r>
          </a:p>
        </p:txBody>
      </p:sp>
      <p:sp>
        <p:nvSpPr>
          <p:cNvPr id="4" name="Content Placeholder 3">
            <a:extLst>
              <a:ext uri="{FF2B5EF4-FFF2-40B4-BE49-F238E27FC236}">
                <a16:creationId xmlns:a16="http://schemas.microsoft.com/office/drawing/2014/main" id="{43A4F2E8-7AE2-0CB5-3E6A-ECE95D013903}"/>
              </a:ext>
            </a:extLst>
          </p:cNvPr>
          <p:cNvSpPr>
            <a:spLocks noGrp="1"/>
          </p:cNvSpPr>
          <p:nvPr>
            <p:ph idx="1"/>
          </p:nvPr>
        </p:nvSpPr>
        <p:spPr/>
        <p:txBody>
          <a:bodyPr>
            <a:normAutofit fontScale="92500"/>
          </a:bodyPr>
          <a:lstStyle/>
          <a:p>
            <a:r>
              <a:rPr lang="en-US" dirty="0">
                <a:latin typeface="Calibri" panose="020F0502020204030204" pitchFamily="34" charset="0"/>
                <a:ea typeface="Calibri" panose="020F0502020204030204" pitchFamily="34" charset="0"/>
              </a:rPr>
              <a:t>The primary healing status endpoint will be defined as follows:</a:t>
            </a:r>
          </a:p>
          <a:p>
            <a:pPr lvl="1"/>
            <a:r>
              <a:rPr lang="en-US" dirty="0">
                <a:latin typeface="Calibri" panose="020F0502020204030204" pitchFamily="34" charset="0"/>
                <a:ea typeface="Calibri" panose="020F0502020204030204" pitchFamily="34" charset="0"/>
              </a:rPr>
              <a:t>If a patient has a healed wound assessment at or before V15 which is confirmed 14 (-3/+7) days later, their primary endpoint is recorded as “healed” (regardless of intermittent missed visits)</a:t>
            </a:r>
          </a:p>
          <a:p>
            <a:pPr lvl="1"/>
            <a:r>
              <a:rPr lang="en-US" dirty="0">
                <a:latin typeface="Calibri" panose="020F0502020204030204" pitchFamily="34" charset="0"/>
                <a:ea typeface="Calibri" panose="020F0502020204030204" pitchFamily="34" charset="0"/>
              </a:rPr>
              <a:t>If a patient is withdrawn from the study early due to amputation, their primary endpoint is recorded as “not healed” (regardless of intermittent missed visits)</a:t>
            </a:r>
          </a:p>
          <a:p>
            <a:pPr lvl="1"/>
            <a:r>
              <a:rPr lang="en-US" dirty="0">
                <a:latin typeface="Calibri" panose="020F0502020204030204" pitchFamily="34" charset="0"/>
                <a:ea typeface="Calibri" panose="020F0502020204030204" pitchFamily="34" charset="0"/>
              </a:rPr>
              <a:t>If a patient has a V15 with an open wound at assessment, then their primary endpoint is recorded as “not healed” (regardless of intermittent missed visits)</a:t>
            </a:r>
          </a:p>
          <a:p>
            <a:pPr lvl="1"/>
            <a:r>
              <a:rPr lang="en-US" dirty="0">
                <a:latin typeface="Calibri" panose="020F0502020204030204" pitchFamily="34" charset="0"/>
                <a:ea typeface="Calibri" panose="020F0502020204030204" pitchFamily="34" charset="0"/>
              </a:rPr>
              <a:t>If a patient has a healed wound assessment at V15 which is confirmed but not within window (14 -3/+7 days), their primary endpoint is recorded as “missing” </a:t>
            </a:r>
          </a:p>
          <a:p>
            <a:pPr lvl="1"/>
            <a:r>
              <a:rPr lang="en-US" dirty="0">
                <a:latin typeface="Calibri" panose="020F0502020204030204" pitchFamily="34" charset="0"/>
                <a:ea typeface="Calibri" panose="020F0502020204030204" pitchFamily="34" charset="0"/>
              </a:rPr>
              <a:t>If a patient has a healed wound assessment at V15 which is not confirmed, their primary endpoint is recorded as “missing”</a:t>
            </a:r>
          </a:p>
          <a:p>
            <a:pPr lvl="1"/>
            <a:r>
              <a:rPr lang="en-US" dirty="0">
                <a:latin typeface="Calibri" panose="020F0502020204030204" pitchFamily="34" charset="0"/>
                <a:ea typeface="Calibri" panose="020F0502020204030204" pitchFamily="34" charset="0"/>
              </a:rPr>
              <a:t>If a patient is missing the V15 wound assessment and did not withdraw from the study early due to amputation, their primary endpoint is recorded as “missing”</a:t>
            </a:r>
          </a:p>
          <a:p>
            <a:pPr marL="0" indent="0">
              <a:buNone/>
            </a:pPr>
            <a:endParaRPr lang="en-US" dirty="0"/>
          </a:p>
        </p:txBody>
      </p:sp>
      <p:sp>
        <p:nvSpPr>
          <p:cNvPr id="3" name="Slide Number Placeholder 2">
            <a:extLst>
              <a:ext uri="{FF2B5EF4-FFF2-40B4-BE49-F238E27FC236}">
                <a16:creationId xmlns:a16="http://schemas.microsoft.com/office/drawing/2014/main" id="{48CF41A3-7C3E-4F45-61DA-41375EE9C244}"/>
              </a:ext>
            </a:extLst>
          </p:cNvPr>
          <p:cNvSpPr>
            <a:spLocks noGrp="1"/>
          </p:cNvSpPr>
          <p:nvPr>
            <p:ph type="sldNum" sz="quarter" idx="12"/>
          </p:nvPr>
        </p:nvSpPr>
        <p:spPr/>
        <p:txBody>
          <a:bodyPr/>
          <a:lstStyle/>
          <a:p>
            <a:fld id="{3ABD1428-60AA-4E13-9326-88B0AB3F4F3B}" type="slidenum">
              <a:rPr lang="en-US" smtClean="0"/>
              <a:pPr/>
              <a:t>17</a:t>
            </a:fld>
            <a:endParaRPr lang="en-US" dirty="0"/>
          </a:p>
        </p:txBody>
      </p:sp>
    </p:spTree>
    <p:extLst>
      <p:ext uri="{BB962C8B-B14F-4D97-AF65-F5344CB8AC3E}">
        <p14:creationId xmlns:p14="http://schemas.microsoft.com/office/powerpoint/2010/main" val="4256889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a:t>
            </a:r>
          </a:p>
        </p:txBody>
      </p:sp>
      <p:pic>
        <p:nvPicPr>
          <p:cNvPr id="4" name="Picture 3"/>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305912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4EC134-83DA-8045-31BB-1E5A08655256}"/>
              </a:ext>
            </a:extLst>
          </p:cNvPr>
          <p:cNvSpPr>
            <a:spLocks noGrp="1"/>
          </p:cNvSpPr>
          <p:nvPr>
            <p:ph type="title"/>
          </p:nvPr>
        </p:nvSpPr>
        <p:spPr>
          <a:xfrm>
            <a:off x="1333502" y="609600"/>
            <a:ext cx="8596668" cy="1320800"/>
          </a:xfrm>
        </p:spPr>
        <p:txBody>
          <a:bodyPr>
            <a:normAutofit/>
          </a:bodyPr>
          <a:lstStyle/>
          <a:p>
            <a:r>
              <a:rPr lang="en-US" dirty="0"/>
              <a:t>Example 1</a:t>
            </a:r>
          </a:p>
        </p:txBody>
      </p:sp>
      <p:sp>
        <p:nvSpPr>
          <p:cNvPr id="11" name="Isosceles Triangle 10">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0A5E295E-654F-E808-4715-95290E844A56}"/>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19</a:t>
            </a:fld>
            <a:endParaRPr lang="en-US" dirty="0"/>
          </a:p>
        </p:txBody>
      </p:sp>
      <p:sp>
        <p:nvSpPr>
          <p:cNvPr id="3" name="Content Placeholder 2">
            <a:extLst>
              <a:ext uri="{FF2B5EF4-FFF2-40B4-BE49-F238E27FC236}">
                <a16:creationId xmlns:a16="http://schemas.microsoft.com/office/drawing/2014/main" id="{69BCDC88-2F99-C1B4-57D8-AA24BF4C642B}"/>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endParaRPr lang="en-US" dirty="0"/>
          </a:p>
        </p:txBody>
      </p:sp>
      <p:sp>
        <p:nvSpPr>
          <p:cNvPr id="13" name="Isosceles Triangle 1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5" name="Picture 4">
            <a:extLst>
              <a:ext uri="{FF2B5EF4-FFF2-40B4-BE49-F238E27FC236}">
                <a16:creationId xmlns:a16="http://schemas.microsoft.com/office/drawing/2014/main" id="{84922F02-6899-0A37-843B-56D23A9DB63E}"/>
              </a:ext>
            </a:extLst>
          </p:cNvPr>
          <p:cNvPicPr>
            <a:picLocks noChangeAspect="1"/>
          </p:cNvPicPr>
          <p:nvPr/>
        </p:nvPicPr>
        <p:blipFill>
          <a:blip r:embed="rId2"/>
          <a:srcRect l="4286" b="63565"/>
          <a:stretch/>
        </p:blipFill>
        <p:spPr>
          <a:xfrm>
            <a:off x="0" y="1488943"/>
            <a:ext cx="12192000" cy="389247"/>
          </a:xfrm>
          <a:prstGeom prst="rect">
            <a:avLst/>
          </a:prstGeom>
        </p:spPr>
      </p:pic>
      <p:pic>
        <p:nvPicPr>
          <p:cNvPr id="6" name="Content Placeholder 4">
            <a:extLst>
              <a:ext uri="{FF2B5EF4-FFF2-40B4-BE49-F238E27FC236}">
                <a16:creationId xmlns:a16="http://schemas.microsoft.com/office/drawing/2014/main" id="{FA0BA071-AABF-EB84-B6EB-FC99E6E6D82A}"/>
              </a:ext>
            </a:extLst>
          </p:cNvPr>
          <p:cNvPicPr>
            <a:picLocks noChangeAspect="1"/>
          </p:cNvPicPr>
          <p:nvPr/>
        </p:nvPicPr>
        <p:blipFill>
          <a:blip r:embed="rId3"/>
          <a:stretch>
            <a:fillRect/>
          </a:stretch>
        </p:blipFill>
        <p:spPr>
          <a:xfrm>
            <a:off x="4160851" y="3243657"/>
            <a:ext cx="3870297" cy="1881394"/>
          </a:xfrm>
          <a:prstGeom prst="rect">
            <a:avLst/>
          </a:prstGeom>
        </p:spPr>
      </p:pic>
    </p:spTree>
    <p:extLst>
      <p:ext uri="{BB962C8B-B14F-4D97-AF65-F5344CB8AC3E}">
        <p14:creationId xmlns:p14="http://schemas.microsoft.com/office/powerpoint/2010/main" val="299326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Protocol Specified Wound Healing Endpoint </a:t>
            </a:r>
            <a:endParaRPr lang="en-US" sz="3200" b="1" dirty="0"/>
          </a:p>
        </p:txBody>
      </p:sp>
      <p:sp>
        <p:nvSpPr>
          <p:cNvPr id="5" name="Content Placeholder 4">
            <a:extLst>
              <a:ext uri="{FF2B5EF4-FFF2-40B4-BE49-F238E27FC236}">
                <a16:creationId xmlns:a16="http://schemas.microsoft.com/office/drawing/2014/main" id="{7B7640EA-2B83-5BD7-DC11-66ECB22FFF14}"/>
              </a:ext>
            </a:extLst>
          </p:cNvPr>
          <p:cNvSpPr>
            <a:spLocks noGrp="1"/>
          </p:cNvSpPr>
          <p:nvPr>
            <p:ph idx="1"/>
          </p:nvPr>
        </p:nvSpPr>
        <p:spPr/>
        <p:txBody>
          <a:bodyPr/>
          <a:lstStyle/>
          <a:p>
            <a:r>
              <a:rPr lang="en-US" dirty="0"/>
              <a:t>“</a:t>
            </a:r>
            <a:r>
              <a:rPr lang="en-US" dirty="0">
                <a:ea typeface="Times New Roman" panose="02020603050405020304" pitchFamily="18" charset="0"/>
                <a:cs typeface="Calibri" panose="020F0502020204030204" pitchFamily="34" charset="0"/>
              </a:rPr>
              <a:t>Proportion of participants with complete wound healing </a:t>
            </a:r>
            <a:r>
              <a:rPr lang="en-US" dirty="0">
                <a:solidFill>
                  <a:srgbClr val="FF0000"/>
                </a:solidFill>
                <a:ea typeface="Times New Roman" panose="02020603050405020304" pitchFamily="18" charset="0"/>
                <a:cs typeface="Calibri" panose="020F0502020204030204" pitchFamily="34" charset="0"/>
              </a:rPr>
              <a:t>by week 52</a:t>
            </a:r>
            <a:r>
              <a:rPr lang="en-US" dirty="0">
                <a:ea typeface="Times New Roman" panose="02020603050405020304" pitchFamily="18" charset="0"/>
                <a:cs typeface="Calibri" panose="020F0502020204030204" pitchFamily="34" charset="0"/>
              </a:rPr>
              <a:t>, defined as complete wound closure where there is skin re-epithelialization without drainage or dressing requirements at </a:t>
            </a:r>
            <a:r>
              <a:rPr lang="en-US" dirty="0">
                <a:solidFill>
                  <a:srgbClr val="FF0000"/>
                </a:solidFill>
                <a:ea typeface="Times New Roman" panose="02020603050405020304" pitchFamily="18" charset="0"/>
                <a:cs typeface="Calibri" panose="020F0502020204030204" pitchFamily="34" charset="0"/>
              </a:rPr>
              <a:t>two consecutive study visits 2 weeks apart.</a:t>
            </a:r>
            <a:r>
              <a:rPr lang="en-US" dirty="0">
                <a:ea typeface="Times New Roman" panose="02020603050405020304" pitchFamily="18" charset="0"/>
                <a:cs typeface="Calibri" panose="020F0502020204030204" pitchFamily="34" charset="0"/>
              </a:rPr>
              <a:t> Infections of the index DFU and amputations of the limb associated with the index DFU are considered non-healers.”</a:t>
            </a:r>
          </a:p>
          <a:p>
            <a:endParaRPr lang="en-US" dirty="0"/>
          </a:p>
        </p:txBody>
      </p:sp>
      <p:sp>
        <p:nvSpPr>
          <p:cNvPr id="3" name="Slide Number Placeholder 2"/>
          <p:cNvSpPr>
            <a:spLocks noGrp="1"/>
          </p:cNvSpPr>
          <p:nvPr>
            <p:ph type="sldNum" sz="quarter" idx="12"/>
          </p:nvPr>
        </p:nvSpPr>
        <p:spPr/>
        <p:txBody>
          <a:bodyPr/>
          <a:lstStyle/>
          <a:p>
            <a:fld id="{3ABD1428-60AA-4E13-9326-88B0AB3F4F3B}" type="slidenum">
              <a:rPr lang="en-US" smtClean="0"/>
              <a:t>2</a:t>
            </a:fld>
            <a:endParaRPr lang="en-US" dirty="0"/>
          </a:p>
        </p:txBody>
      </p:sp>
    </p:spTree>
    <p:extLst>
      <p:ext uri="{BB962C8B-B14F-4D97-AF65-F5344CB8AC3E}">
        <p14:creationId xmlns:p14="http://schemas.microsoft.com/office/powerpoint/2010/main" val="1850003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4B3A29-89D7-5C93-396B-1F6FDB341AF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C931218-B3CD-4AFA-A963-331ECFFA4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BA97F8D-E499-CECD-A879-4BCCECF44C70}"/>
              </a:ext>
            </a:extLst>
          </p:cNvPr>
          <p:cNvSpPr>
            <a:spLocks noGrp="1"/>
          </p:cNvSpPr>
          <p:nvPr>
            <p:ph type="title"/>
          </p:nvPr>
        </p:nvSpPr>
        <p:spPr>
          <a:xfrm>
            <a:off x="1333502" y="609600"/>
            <a:ext cx="8596668" cy="1320800"/>
          </a:xfrm>
        </p:spPr>
        <p:txBody>
          <a:bodyPr>
            <a:normAutofit/>
          </a:bodyPr>
          <a:lstStyle/>
          <a:p>
            <a:r>
              <a:rPr lang="en-US" dirty="0"/>
              <a:t>Example 2</a:t>
            </a:r>
          </a:p>
        </p:txBody>
      </p:sp>
      <p:sp>
        <p:nvSpPr>
          <p:cNvPr id="11" name="Isosceles Triangle 10">
            <a:extLst>
              <a:ext uri="{FF2B5EF4-FFF2-40B4-BE49-F238E27FC236}">
                <a16:creationId xmlns:a16="http://schemas.microsoft.com/office/drawing/2014/main" id="{189D2B5E-574A-3B2D-3F17-7E1FF0C834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61D5E432-43A1-9104-1143-1529D2BD6C1D}"/>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20</a:t>
            </a:fld>
            <a:endParaRPr lang="en-US" dirty="0"/>
          </a:p>
        </p:txBody>
      </p:sp>
      <p:sp>
        <p:nvSpPr>
          <p:cNvPr id="3" name="Content Placeholder 2">
            <a:extLst>
              <a:ext uri="{FF2B5EF4-FFF2-40B4-BE49-F238E27FC236}">
                <a16:creationId xmlns:a16="http://schemas.microsoft.com/office/drawing/2014/main" id="{6F0129C2-BC99-6789-7DD5-D11C7D13F198}"/>
              </a:ext>
            </a:extLst>
          </p:cNvPr>
          <p:cNvSpPr>
            <a:spLocks noGrp="1"/>
          </p:cNvSpPr>
          <p:nvPr>
            <p:ph idx="1"/>
          </p:nvPr>
        </p:nvSpPr>
        <p:spPr>
          <a:xfrm>
            <a:off x="1333502" y="2160589"/>
            <a:ext cx="8596668" cy="3880773"/>
          </a:xfrm>
        </p:spPr>
        <p:txBody>
          <a:bodyPr>
            <a:normAutofit/>
          </a:bodyPr>
          <a:lstStyle/>
          <a:p>
            <a:r>
              <a:rPr lang="en-US" dirty="0"/>
              <a:t>Wound Healing Status = “Not Healed” for every visit (V1-V15)</a:t>
            </a:r>
          </a:p>
          <a:p>
            <a:r>
              <a:rPr lang="en-US" dirty="0"/>
              <a:t>Visit 1 Diagram: </a:t>
            </a:r>
          </a:p>
          <a:p>
            <a:pPr marL="0" indent="0">
              <a:buNone/>
            </a:pPr>
            <a:endParaRPr lang="en-US" dirty="0"/>
          </a:p>
          <a:p>
            <a:endParaRPr lang="en-US" dirty="0"/>
          </a:p>
          <a:p>
            <a:endParaRPr lang="en-US" dirty="0"/>
          </a:p>
          <a:p>
            <a:endParaRPr lang="en-US" dirty="0"/>
          </a:p>
          <a:p>
            <a:r>
              <a:rPr lang="en-US" dirty="0"/>
              <a:t>Visits 2-15 Diagram: </a:t>
            </a:r>
          </a:p>
          <a:p>
            <a:endParaRPr lang="en-US" dirty="0"/>
          </a:p>
        </p:txBody>
      </p:sp>
      <p:sp>
        <p:nvSpPr>
          <p:cNvPr id="13" name="Isosceles Triangle 12">
            <a:extLst>
              <a:ext uri="{FF2B5EF4-FFF2-40B4-BE49-F238E27FC236}">
                <a16:creationId xmlns:a16="http://schemas.microsoft.com/office/drawing/2014/main" id="{EF2E1E82-E043-9BA6-1D44-D1839BE2D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BA838BF1-4288-9CBB-4A1D-F29E1488F419}"/>
              </a:ext>
            </a:extLst>
          </p:cNvPr>
          <p:cNvPicPr>
            <a:picLocks noChangeAspect="1"/>
          </p:cNvPicPr>
          <p:nvPr/>
        </p:nvPicPr>
        <p:blipFill>
          <a:blip r:embed="rId2"/>
          <a:stretch>
            <a:fillRect/>
          </a:stretch>
        </p:blipFill>
        <p:spPr>
          <a:xfrm>
            <a:off x="-2" y="1389671"/>
            <a:ext cx="12192000" cy="524256"/>
          </a:xfrm>
          <a:prstGeom prst="rect">
            <a:avLst/>
          </a:prstGeom>
        </p:spPr>
      </p:pic>
      <p:pic>
        <p:nvPicPr>
          <p:cNvPr id="8" name="Content Placeholder 4">
            <a:extLst>
              <a:ext uri="{FF2B5EF4-FFF2-40B4-BE49-F238E27FC236}">
                <a16:creationId xmlns:a16="http://schemas.microsoft.com/office/drawing/2014/main" id="{9537A9F0-91C6-CDBD-3A30-B8835AC36BAC}"/>
              </a:ext>
            </a:extLst>
          </p:cNvPr>
          <p:cNvPicPr>
            <a:picLocks noChangeAspect="1"/>
          </p:cNvPicPr>
          <p:nvPr/>
        </p:nvPicPr>
        <p:blipFill>
          <a:blip r:embed="rId3"/>
          <a:stretch>
            <a:fillRect/>
          </a:stretch>
        </p:blipFill>
        <p:spPr>
          <a:xfrm>
            <a:off x="3696687" y="2540000"/>
            <a:ext cx="3870297" cy="1881394"/>
          </a:xfrm>
          <a:prstGeom prst="rect">
            <a:avLst/>
          </a:prstGeom>
        </p:spPr>
      </p:pic>
      <p:pic>
        <p:nvPicPr>
          <p:cNvPr id="10" name="Picture 9">
            <a:extLst>
              <a:ext uri="{FF2B5EF4-FFF2-40B4-BE49-F238E27FC236}">
                <a16:creationId xmlns:a16="http://schemas.microsoft.com/office/drawing/2014/main" id="{2107BE6D-A9AA-FD9C-4034-B481D1DB3B43}"/>
              </a:ext>
            </a:extLst>
          </p:cNvPr>
          <p:cNvPicPr>
            <a:picLocks noChangeAspect="1"/>
          </p:cNvPicPr>
          <p:nvPr/>
        </p:nvPicPr>
        <p:blipFill>
          <a:blip r:embed="rId4"/>
          <a:stretch>
            <a:fillRect/>
          </a:stretch>
        </p:blipFill>
        <p:spPr>
          <a:xfrm>
            <a:off x="3813817" y="4726945"/>
            <a:ext cx="3870298" cy="1878418"/>
          </a:xfrm>
          <a:prstGeom prst="rect">
            <a:avLst/>
          </a:prstGeom>
        </p:spPr>
      </p:pic>
    </p:spTree>
    <p:extLst>
      <p:ext uri="{BB962C8B-B14F-4D97-AF65-F5344CB8AC3E}">
        <p14:creationId xmlns:p14="http://schemas.microsoft.com/office/powerpoint/2010/main" val="1989847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940FE0-1C93-0BBF-78AA-7BED95487D3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695FC6-5D87-9FAF-5D32-E85849B942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CDF50A4-FCBC-7CDA-1EE8-E2F1A8E00F10}"/>
              </a:ext>
            </a:extLst>
          </p:cNvPr>
          <p:cNvSpPr>
            <a:spLocks noGrp="1"/>
          </p:cNvSpPr>
          <p:nvPr>
            <p:ph type="title"/>
          </p:nvPr>
        </p:nvSpPr>
        <p:spPr>
          <a:xfrm>
            <a:off x="1333502" y="609600"/>
            <a:ext cx="8596668" cy="1320800"/>
          </a:xfrm>
        </p:spPr>
        <p:txBody>
          <a:bodyPr>
            <a:normAutofit/>
          </a:bodyPr>
          <a:lstStyle/>
          <a:p>
            <a:r>
              <a:rPr lang="en-US" dirty="0"/>
              <a:t>Example 3</a:t>
            </a:r>
          </a:p>
        </p:txBody>
      </p:sp>
      <p:sp>
        <p:nvSpPr>
          <p:cNvPr id="11" name="Isosceles Triangle 10">
            <a:extLst>
              <a:ext uri="{FF2B5EF4-FFF2-40B4-BE49-F238E27FC236}">
                <a16:creationId xmlns:a16="http://schemas.microsoft.com/office/drawing/2014/main" id="{A9E15080-C29D-228F-A130-29ADF1127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21FB502C-0318-2232-221A-633A77E6274F}"/>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21</a:t>
            </a:fld>
            <a:endParaRPr lang="en-US" dirty="0"/>
          </a:p>
        </p:txBody>
      </p:sp>
      <p:sp>
        <p:nvSpPr>
          <p:cNvPr id="3" name="Content Placeholder 2">
            <a:extLst>
              <a:ext uri="{FF2B5EF4-FFF2-40B4-BE49-F238E27FC236}">
                <a16:creationId xmlns:a16="http://schemas.microsoft.com/office/drawing/2014/main" id="{5A61D996-2E4F-36D9-1FDA-5874381B8BCD}"/>
              </a:ext>
            </a:extLst>
          </p:cNvPr>
          <p:cNvSpPr>
            <a:spLocks noGrp="1"/>
          </p:cNvSpPr>
          <p:nvPr>
            <p:ph idx="1"/>
          </p:nvPr>
        </p:nvSpPr>
        <p:spPr>
          <a:xfrm>
            <a:off x="1333502" y="2160589"/>
            <a:ext cx="8596668" cy="3880773"/>
          </a:xfrm>
        </p:spPr>
        <p:txBody>
          <a:bodyPr>
            <a:normAutofit/>
          </a:bodyPr>
          <a:lstStyle/>
          <a:p>
            <a:r>
              <a:rPr lang="en-US" dirty="0"/>
              <a:t>Wound Healing Status = “Not Healed” for Visits 1-14</a:t>
            </a:r>
          </a:p>
          <a:p>
            <a:r>
              <a:rPr lang="en-US" dirty="0"/>
              <a:t>Wound Healing Status = “Missing” for Visit 15 (see diagram below)</a:t>
            </a:r>
          </a:p>
          <a:p>
            <a:endParaRPr lang="en-US" dirty="0"/>
          </a:p>
        </p:txBody>
      </p:sp>
      <p:sp>
        <p:nvSpPr>
          <p:cNvPr id="13" name="Isosceles Triangle 12">
            <a:extLst>
              <a:ext uri="{FF2B5EF4-FFF2-40B4-BE49-F238E27FC236}">
                <a16:creationId xmlns:a16="http://schemas.microsoft.com/office/drawing/2014/main" id="{B0E34D6C-9D3E-627C-9EE5-C6AE37243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5A5E43F4-0BF4-E7E5-BA5B-22998285DA57}"/>
              </a:ext>
            </a:extLst>
          </p:cNvPr>
          <p:cNvPicPr>
            <a:picLocks noChangeAspect="1"/>
          </p:cNvPicPr>
          <p:nvPr/>
        </p:nvPicPr>
        <p:blipFill>
          <a:blip r:embed="rId2"/>
          <a:srcRect l="6045"/>
          <a:stretch/>
        </p:blipFill>
        <p:spPr>
          <a:xfrm>
            <a:off x="0" y="1297551"/>
            <a:ext cx="12192000" cy="419463"/>
          </a:xfrm>
          <a:prstGeom prst="rect">
            <a:avLst/>
          </a:prstGeom>
        </p:spPr>
      </p:pic>
      <p:pic>
        <p:nvPicPr>
          <p:cNvPr id="8" name="Picture 7">
            <a:extLst>
              <a:ext uri="{FF2B5EF4-FFF2-40B4-BE49-F238E27FC236}">
                <a16:creationId xmlns:a16="http://schemas.microsoft.com/office/drawing/2014/main" id="{3E2D0E39-F7C9-1D7D-1699-29282DF730D8}"/>
              </a:ext>
            </a:extLst>
          </p:cNvPr>
          <p:cNvPicPr>
            <a:picLocks noChangeAspect="1"/>
          </p:cNvPicPr>
          <p:nvPr/>
        </p:nvPicPr>
        <p:blipFill>
          <a:blip r:embed="rId3"/>
          <a:stretch>
            <a:fillRect/>
          </a:stretch>
        </p:blipFill>
        <p:spPr>
          <a:xfrm>
            <a:off x="3117929" y="3109969"/>
            <a:ext cx="5269704" cy="3585043"/>
          </a:xfrm>
          <a:prstGeom prst="rect">
            <a:avLst/>
          </a:prstGeom>
        </p:spPr>
      </p:pic>
    </p:spTree>
    <p:extLst>
      <p:ext uri="{BB962C8B-B14F-4D97-AF65-F5344CB8AC3E}">
        <p14:creationId xmlns:p14="http://schemas.microsoft.com/office/powerpoint/2010/main" val="4229153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1E42DC-2C93-30A4-690F-162D6A601E4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9D622B-6B12-07DF-63FF-BD2BF1DC21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9501F9-ED26-BCE2-1AD6-99601B8B44E0}"/>
              </a:ext>
            </a:extLst>
          </p:cNvPr>
          <p:cNvSpPr>
            <a:spLocks noGrp="1"/>
          </p:cNvSpPr>
          <p:nvPr>
            <p:ph type="title"/>
          </p:nvPr>
        </p:nvSpPr>
        <p:spPr>
          <a:xfrm>
            <a:off x="1333502" y="609600"/>
            <a:ext cx="8596668" cy="1320800"/>
          </a:xfrm>
        </p:spPr>
        <p:txBody>
          <a:bodyPr>
            <a:normAutofit/>
          </a:bodyPr>
          <a:lstStyle/>
          <a:p>
            <a:r>
              <a:rPr lang="en-US" dirty="0"/>
              <a:t>Example 4</a:t>
            </a:r>
          </a:p>
        </p:txBody>
      </p:sp>
      <p:sp>
        <p:nvSpPr>
          <p:cNvPr id="11" name="Isosceles Triangle 10">
            <a:extLst>
              <a:ext uri="{FF2B5EF4-FFF2-40B4-BE49-F238E27FC236}">
                <a16:creationId xmlns:a16="http://schemas.microsoft.com/office/drawing/2014/main" id="{5F43A3AF-D4C1-117C-362D-4E5EC643D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B91EECDB-72BE-02FB-EA92-A562B64E4FE4}"/>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22</a:t>
            </a:fld>
            <a:endParaRPr lang="en-US" dirty="0"/>
          </a:p>
        </p:txBody>
      </p:sp>
      <p:sp>
        <p:nvSpPr>
          <p:cNvPr id="3" name="Content Placeholder 2">
            <a:extLst>
              <a:ext uri="{FF2B5EF4-FFF2-40B4-BE49-F238E27FC236}">
                <a16:creationId xmlns:a16="http://schemas.microsoft.com/office/drawing/2014/main" id="{D7FB0052-36E5-0CC9-DCC4-77E4C35A2A42}"/>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r>
              <a:rPr lang="en-US" dirty="0"/>
              <a:t>See the diagram below for why V10 is “Not Healed” instead of “Missing”</a:t>
            </a:r>
          </a:p>
          <a:p>
            <a:endParaRPr lang="en-US" dirty="0"/>
          </a:p>
        </p:txBody>
      </p:sp>
      <p:sp>
        <p:nvSpPr>
          <p:cNvPr id="13" name="Isosceles Triangle 12">
            <a:extLst>
              <a:ext uri="{FF2B5EF4-FFF2-40B4-BE49-F238E27FC236}">
                <a16:creationId xmlns:a16="http://schemas.microsoft.com/office/drawing/2014/main" id="{3C2B77DC-CBB2-FC8A-8286-667E081A55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1673A29E-091F-DB82-EF7A-0D88AFC05EB3}"/>
              </a:ext>
            </a:extLst>
          </p:cNvPr>
          <p:cNvPicPr>
            <a:picLocks noChangeAspect="1"/>
          </p:cNvPicPr>
          <p:nvPr/>
        </p:nvPicPr>
        <p:blipFill>
          <a:blip r:embed="rId2"/>
          <a:srcRect l="4695" b="23796"/>
          <a:stretch/>
        </p:blipFill>
        <p:spPr>
          <a:xfrm>
            <a:off x="0" y="1405543"/>
            <a:ext cx="12192000" cy="400705"/>
          </a:xfrm>
          <a:prstGeom prst="rect">
            <a:avLst/>
          </a:prstGeom>
        </p:spPr>
      </p:pic>
      <p:pic>
        <p:nvPicPr>
          <p:cNvPr id="8" name="Picture 7">
            <a:extLst>
              <a:ext uri="{FF2B5EF4-FFF2-40B4-BE49-F238E27FC236}">
                <a16:creationId xmlns:a16="http://schemas.microsoft.com/office/drawing/2014/main" id="{5E899184-AB55-970B-CD7E-AC50E0E5306F}"/>
              </a:ext>
            </a:extLst>
          </p:cNvPr>
          <p:cNvPicPr>
            <a:picLocks noChangeAspect="1"/>
          </p:cNvPicPr>
          <p:nvPr/>
        </p:nvPicPr>
        <p:blipFill>
          <a:blip r:embed="rId3"/>
          <a:stretch>
            <a:fillRect/>
          </a:stretch>
        </p:blipFill>
        <p:spPr>
          <a:xfrm>
            <a:off x="1842745" y="3519159"/>
            <a:ext cx="8506510" cy="1933298"/>
          </a:xfrm>
          <a:prstGeom prst="rect">
            <a:avLst/>
          </a:prstGeom>
        </p:spPr>
      </p:pic>
    </p:spTree>
    <p:extLst>
      <p:ext uri="{BB962C8B-B14F-4D97-AF65-F5344CB8AC3E}">
        <p14:creationId xmlns:p14="http://schemas.microsoft.com/office/powerpoint/2010/main" val="3750589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2D7553-4A1B-8990-E177-AE48D9B9DD9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F2F77A-2CA6-6FFC-A50E-66105C2A9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5288DC-8B84-C642-A7EC-17AA56104492}"/>
              </a:ext>
            </a:extLst>
          </p:cNvPr>
          <p:cNvSpPr>
            <a:spLocks noGrp="1"/>
          </p:cNvSpPr>
          <p:nvPr>
            <p:ph type="title"/>
          </p:nvPr>
        </p:nvSpPr>
        <p:spPr>
          <a:xfrm>
            <a:off x="1333502" y="609600"/>
            <a:ext cx="8596668" cy="1320800"/>
          </a:xfrm>
        </p:spPr>
        <p:txBody>
          <a:bodyPr>
            <a:normAutofit/>
          </a:bodyPr>
          <a:lstStyle/>
          <a:p>
            <a:r>
              <a:rPr lang="en-US" dirty="0"/>
              <a:t>Example 5</a:t>
            </a:r>
          </a:p>
        </p:txBody>
      </p:sp>
      <p:sp>
        <p:nvSpPr>
          <p:cNvPr id="11" name="Isosceles Triangle 10">
            <a:extLst>
              <a:ext uri="{FF2B5EF4-FFF2-40B4-BE49-F238E27FC236}">
                <a16:creationId xmlns:a16="http://schemas.microsoft.com/office/drawing/2014/main" id="{9CDF58F4-229A-5F4E-6DD8-C7660E2CA1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8688D320-82C1-3ED4-C054-63EC6571BF26}"/>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23</a:t>
            </a:fld>
            <a:endParaRPr lang="en-US" dirty="0"/>
          </a:p>
        </p:txBody>
      </p:sp>
      <p:sp>
        <p:nvSpPr>
          <p:cNvPr id="3" name="Content Placeholder 2">
            <a:extLst>
              <a:ext uri="{FF2B5EF4-FFF2-40B4-BE49-F238E27FC236}">
                <a16:creationId xmlns:a16="http://schemas.microsoft.com/office/drawing/2014/main" id="{7E465A70-3AE7-B6C1-3089-CA069F7798B0}"/>
              </a:ext>
            </a:extLst>
          </p:cNvPr>
          <p:cNvSpPr>
            <a:spLocks noGrp="1"/>
          </p:cNvSpPr>
          <p:nvPr>
            <p:ph idx="1"/>
          </p:nvPr>
        </p:nvSpPr>
        <p:spPr>
          <a:xfrm>
            <a:off x="1333502" y="2160589"/>
            <a:ext cx="8596668" cy="3880773"/>
          </a:xfrm>
        </p:spPr>
        <p:txBody>
          <a:bodyPr>
            <a:normAutofit/>
          </a:bodyPr>
          <a:lstStyle/>
          <a:p>
            <a:r>
              <a:rPr lang="en-US" dirty="0"/>
              <a:t>Wound Healing Status = “Not Healed” for Visits 1-3, 6-15</a:t>
            </a:r>
          </a:p>
          <a:p>
            <a:r>
              <a:rPr lang="en-US" dirty="0"/>
              <a:t>Wound Healing Status = “Missing” for Visits 4 &amp; 5 (see diagrams below)</a:t>
            </a:r>
          </a:p>
          <a:p>
            <a:endParaRPr lang="en-US" dirty="0"/>
          </a:p>
        </p:txBody>
      </p:sp>
      <p:sp>
        <p:nvSpPr>
          <p:cNvPr id="13" name="Isosceles Triangle 12">
            <a:extLst>
              <a:ext uri="{FF2B5EF4-FFF2-40B4-BE49-F238E27FC236}">
                <a16:creationId xmlns:a16="http://schemas.microsoft.com/office/drawing/2014/main" id="{01D38EFF-D507-163A-2F86-5483C8544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132E85D9-53C3-0088-212D-0CBE8F863D9E}"/>
              </a:ext>
            </a:extLst>
          </p:cNvPr>
          <p:cNvPicPr>
            <a:picLocks noChangeAspect="1"/>
          </p:cNvPicPr>
          <p:nvPr/>
        </p:nvPicPr>
        <p:blipFill>
          <a:blip r:embed="rId2"/>
          <a:srcRect l="4363" t="1" b="723"/>
          <a:stretch/>
        </p:blipFill>
        <p:spPr>
          <a:xfrm>
            <a:off x="0" y="1297551"/>
            <a:ext cx="12192000" cy="399314"/>
          </a:xfrm>
          <a:prstGeom prst="rect">
            <a:avLst/>
          </a:prstGeom>
        </p:spPr>
      </p:pic>
      <p:pic>
        <p:nvPicPr>
          <p:cNvPr id="8" name="Picture 7">
            <a:extLst>
              <a:ext uri="{FF2B5EF4-FFF2-40B4-BE49-F238E27FC236}">
                <a16:creationId xmlns:a16="http://schemas.microsoft.com/office/drawing/2014/main" id="{A2E25832-C064-FFED-A39D-104445EE0EEE}"/>
              </a:ext>
            </a:extLst>
          </p:cNvPr>
          <p:cNvPicPr>
            <a:picLocks noChangeAspect="1"/>
          </p:cNvPicPr>
          <p:nvPr/>
        </p:nvPicPr>
        <p:blipFill>
          <a:blip r:embed="rId3"/>
          <a:stretch>
            <a:fillRect/>
          </a:stretch>
        </p:blipFill>
        <p:spPr>
          <a:xfrm>
            <a:off x="1239404" y="3413231"/>
            <a:ext cx="4392432" cy="2988224"/>
          </a:xfrm>
          <a:prstGeom prst="rect">
            <a:avLst/>
          </a:prstGeom>
        </p:spPr>
      </p:pic>
      <p:pic>
        <p:nvPicPr>
          <p:cNvPr id="10" name="Picture 9">
            <a:extLst>
              <a:ext uri="{FF2B5EF4-FFF2-40B4-BE49-F238E27FC236}">
                <a16:creationId xmlns:a16="http://schemas.microsoft.com/office/drawing/2014/main" id="{4698E1E2-357A-825D-09F2-5FC8183713B2}"/>
              </a:ext>
            </a:extLst>
          </p:cNvPr>
          <p:cNvPicPr>
            <a:picLocks noChangeAspect="1"/>
          </p:cNvPicPr>
          <p:nvPr/>
        </p:nvPicPr>
        <p:blipFill>
          <a:blip r:embed="rId4"/>
          <a:stretch>
            <a:fillRect/>
          </a:stretch>
        </p:blipFill>
        <p:spPr>
          <a:xfrm>
            <a:off x="6928211" y="3312888"/>
            <a:ext cx="3096057" cy="3229426"/>
          </a:xfrm>
          <a:prstGeom prst="rect">
            <a:avLst/>
          </a:prstGeom>
        </p:spPr>
      </p:pic>
      <p:sp>
        <p:nvSpPr>
          <p:cNvPr id="12" name="TextBox 11">
            <a:extLst>
              <a:ext uri="{FF2B5EF4-FFF2-40B4-BE49-F238E27FC236}">
                <a16:creationId xmlns:a16="http://schemas.microsoft.com/office/drawing/2014/main" id="{41979BEF-CDDB-639F-A477-B0AA1882BBCB}"/>
              </a:ext>
            </a:extLst>
          </p:cNvPr>
          <p:cNvSpPr txBox="1"/>
          <p:nvPr/>
        </p:nvSpPr>
        <p:spPr>
          <a:xfrm>
            <a:off x="3307555" y="3227951"/>
            <a:ext cx="823302" cy="369332"/>
          </a:xfrm>
          <a:prstGeom prst="rect">
            <a:avLst/>
          </a:prstGeom>
          <a:noFill/>
        </p:spPr>
        <p:txBody>
          <a:bodyPr wrap="none" rtlCol="0">
            <a:spAutoFit/>
          </a:bodyPr>
          <a:lstStyle/>
          <a:p>
            <a:r>
              <a:rPr lang="en-US" dirty="0"/>
              <a:t>Visit 4</a:t>
            </a:r>
          </a:p>
        </p:txBody>
      </p:sp>
      <p:sp>
        <p:nvSpPr>
          <p:cNvPr id="14" name="TextBox 13">
            <a:extLst>
              <a:ext uri="{FF2B5EF4-FFF2-40B4-BE49-F238E27FC236}">
                <a16:creationId xmlns:a16="http://schemas.microsoft.com/office/drawing/2014/main" id="{742EDBC5-1BC6-8DEA-A888-857ECE625E10}"/>
              </a:ext>
            </a:extLst>
          </p:cNvPr>
          <p:cNvSpPr txBox="1"/>
          <p:nvPr/>
        </p:nvSpPr>
        <p:spPr>
          <a:xfrm>
            <a:off x="8179012" y="3244334"/>
            <a:ext cx="823302" cy="369332"/>
          </a:xfrm>
          <a:prstGeom prst="rect">
            <a:avLst/>
          </a:prstGeom>
          <a:noFill/>
        </p:spPr>
        <p:txBody>
          <a:bodyPr wrap="none" rtlCol="0">
            <a:spAutoFit/>
          </a:bodyPr>
          <a:lstStyle/>
          <a:p>
            <a:r>
              <a:rPr lang="en-US" dirty="0"/>
              <a:t>Visit 5</a:t>
            </a:r>
          </a:p>
        </p:txBody>
      </p:sp>
    </p:spTree>
    <p:extLst>
      <p:ext uri="{BB962C8B-B14F-4D97-AF65-F5344CB8AC3E}">
        <p14:creationId xmlns:p14="http://schemas.microsoft.com/office/powerpoint/2010/main" val="2744083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5913D9-1494-9A06-50FE-A6D6C38AF05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7D8D9A5-6CCA-7573-E7EF-7B589D1B8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66D3655-7785-AFC9-38FC-19B17C54D191}"/>
              </a:ext>
            </a:extLst>
          </p:cNvPr>
          <p:cNvSpPr>
            <a:spLocks noGrp="1"/>
          </p:cNvSpPr>
          <p:nvPr>
            <p:ph type="title"/>
          </p:nvPr>
        </p:nvSpPr>
        <p:spPr>
          <a:xfrm>
            <a:off x="1333502" y="609600"/>
            <a:ext cx="8596668" cy="1320800"/>
          </a:xfrm>
        </p:spPr>
        <p:txBody>
          <a:bodyPr>
            <a:normAutofit/>
          </a:bodyPr>
          <a:lstStyle/>
          <a:p>
            <a:r>
              <a:rPr lang="en-US" dirty="0"/>
              <a:t>Example 6</a:t>
            </a:r>
          </a:p>
        </p:txBody>
      </p:sp>
      <p:sp>
        <p:nvSpPr>
          <p:cNvPr id="11" name="Isosceles Triangle 10">
            <a:extLst>
              <a:ext uri="{FF2B5EF4-FFF2-40B4-BE49-F238E27FC236}">
                <a16:creationId xmlns:a16="http://schemas.microsoft.com/office/drawing/2014/main" id="{E2374ADF-76DB-FB49-B71A-009AA2DEF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FB5B9C57-1D37-3029-2963-E8CCC91D4084}"/>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24</a:t>
            </a:fld>
            <a:endParaRPr lang="en-US" dirty="0"/>
          </a:p>
        </p:txBody>
      </p:sp>
      <p:sp>
        <p:nvSpPr>
          <p:cNvPr id="3" name="Content Placeholder 2">
            <a:extLst>
              <a:ext uri="{FF2B5EF4-FFF2-40B4-BE49-F238E27FC236}">
                <a16:creationId xmlns:a16="http://schemas.microsoft.com/office/drawing/2014/main" id="{66FA75C9-2C77-67F8-343F-C0CAAF6F7525}"/>
              </a:ext>
            </a:extLst>
          </p:cNvPr>
          <p:cNvSpPr>
            <a:spLocks noGrp="1"/>
          </p:cNvSpPr>
          <p:nvPr>
            <p:ph idx="1"/>
          </p:nvPr>
        </p:nvSpPr>
        <p:spPr>
          <a:xfrm>
            <a:off x="1333502" y="2160589"/>
            <a:ext cx="8596668" cy="3880773"/>
          </a:xfrm>
        </p:spPr>
        <p:txBody>
          <a:bodyPr>
            <a:normAutofit/>
          </a:bodyPr>
          <a:lstStyle/>
          <a:p>
            <a:r>
              <a:rPr lang="en-US" dirty="0"/>
              <a:t>Wound Healing Status = “Not Healed” for Visits 1-10</a:t>
            </a:r>
          </a:p>
          <a:p>
            <a:r>
              <a:rPr lang="en-US" dirty="0"/>
              <a:t>Wound Healing Status = “Healed” from Visits 11-15, assuming the confirmation visit was completed within 14 (-3/+7) days (see diagram below)</a:t>
            </a:r>
          </a:p>
          <a:p>
            <a:endParaRPr lang="en-US" dirty="0"/>
          </a:p>
        </p:txBody>
      </p:sp>
      <p:sp>
        <p:nvSpPr>
          <p:cNvPr id="13" name="Isosceles Triangle 12">
            <a:extLst>
              <a:ext uri="{FF2B5EF4-FFF2-40B4-BE49-F238E27FC236}">
                <a16:creationId xmlns:a16="http://schemas.microsoft.com/office/drawing/2014/main" id="{DA5737E8-C853-156B-E4B6-42061ED97B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F5AAECA6-4B83-341F-7909-DC94F78E8368}"/>
              </a:ext>
            </a:extLst>
          </p:cNvPr>
          <p:cNvPicPr>
            <a:picLocks noChangeAspect="1"/>
          </p:cNvPicPr>
          <p:nvPr/>
        </p:nvPicPr>
        <p:blipFill>
          <a:blip r:embed="rId2"/>
          <a:srcRect l="4089" r="5893" b="55958"/>
          <a:stretch>
            <a:fillRect/>
          </a:stretch>
        </p:blipFill>
        <p:spPr>
          <a:xfrm>
            <a:off x="0" y="1442312"/>
            <a:ext cx="12191999" cy="353487"/>
          </a:xfrm>
          <a:prstGeom prst="rect">
            <a:avLst/>
          </a:prstGeom>
        </p:spPr>
      </p:pic>
      <p:pic>
        <p:nvPicPr>
          <p:cNvPr id="8" name="Picture 7">
            <a:extLst>
              <a:ext uri="{FF2B5EF4-FFF2-40B4-BE49-F238E27FC236}">
                <a16:creationId xmlns:a16="http://schemas.microsoft.com/office/drawing/2014/main" id="{4E80C41B-DCB8-5712-E6A4-A758EA74899E}"/>
              </a:ext>
            </a:extLst>
          </p:cNvPr>
          <p:cNvPicPr>
            <a:picLocks noChangeAspect="1"/>
          </p:cNvPicPr>
          <p:nvPr/>
        </p:nvPicPr>
        <p:blipFill>
          <a:blip r:embed="rId3"/>
          <a:stretch>
            <a:fillRect/>
          </a:stretch>
        </p:blipFill>
        <p:spPr>
          <a:xfrm>
            <a:off x="1333502" y="3650076"/>
            <a:ext cx="8596668" cy="1353646"/>
          </a:xfrm>
          <a:prstGeom prst="rect">
            <a:avLst/>
          </a:prstGeom>
        </p:spPr>
      </p:pic>
    </p:spTree>
    <p:extLst>
      <p:ext uri="{BB962C8B-B14F-4D97-AF65-F5344CB8AC3E}">
        <p14:creationId xmlns:p14="http://schemas.microsoft.com/office/powerpoint/2010/main" val="1766281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5EF1C7-446D-96ED-98F0-18511E11AAB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ED3B80-B527-9987-0F39-FF196E96D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2F02D8-1BAF-8EB7-A4B9-3D76BBA77F1A}"/>
              </a:ext>
            </a:extLst>
          </p:cNvPr>
          <p:cNvSpPr>
            <a:spLocks noGrp="1"/>
          </p:cNvSpPr>
          <p:nvPr>
            <p:ph type="title"/>
          </p:nvPr>
        </p:nvSpPr>
        <p:spPr>
          <a:xfrm>
            <a:off x="1333502" y="609600"/>
            <a:ext cx="8596668" cy="1320800"/>
          </a:xfrm>
        </p:spPr>
        <p:txBody>
          <a:bodyPr>
            <a:normAutofit/>
          </a:bodyPr>
          <a:lstStyle/>
          <a:p>
            <a:r>
              <a:rPr lang="en-US" dirty="0"/>
              <a:t>Example 7</a:t>
            </a:r>
          </a:p>
        </p:txBody>
      </p:sp>
      <p:sp>
        <p:nvSpPr>
          <p:cNvPr id="11" name="Isosceles Triangle 10">
            <a:extLst>
              <a:ext uri="{FF2B5EF4-FFF2-40B4-BE49-F238E27FC236}">
                <a16:creationId xmlns:a16="http://schemas.microsoft.com/office/drawing/2014/main" id="{F7801B39-3085-3BCB-F2FD-5ABAAA722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6ADE0C8D-CD58-DBFA-8FA7-435C405D2C19}"/>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25</a:t>
            </a:fld>
            <a:endParaRPr lang="en-US" dirty="0"/>
          </a:p>
        </p:txBody>
      </p:sp>
      <p:sp>
        <p:nvSpPr>
          <p:cNvPr id="3" name="Content Placeholder 2">
            <a:extLst>
              <a:ext uri="{FF2B5EF4-FFF2-40B4-BE49-F238E27FC236}">
                <a16:creationId xmlns:a16="http://schemas.microsoft.com/office/drawing/2014/main" id="{903E42F7-2F30-B1FD-D399-0432AA409D3D}"/>
              </a:ext>
            </a:extLst>
          </p:cNvPr>
          <p:cNvSpPr>
            <a:spLocks noGrp="1"/>
          </p:cNvSpPr>
          <p:nvPr>
            <p:ph idx="1"/>
          </p:nvPr>
        </p:nvSpPr>
        <p:spPr>
          <a:xfrm>
            <a:off x="1333502" y="2160589"/>
            <a:ext cx="8596668" cy="3880773"/>
          </a:xfrm>
        </p:spPr>
        <p:txBody>
          <a:bodyPr>
            <a:normAutofit/>
          </a:bodyPr>
          <a:lstStyle/>
          <a:p>
            <a:r>
              <a:rPr lang="en-US" dirty="0"/>
              <a:t>Wound Healing Status = “Not Healed” for Visits 1-4, 6-15</a:t>
            </a:r>
          </a:p>
          <a:p>
            <a:r>
              <a:rPr lang="en-US" dirty="0"/>
              <a:t>Wound Healing Status = “Missing” for Visit 5 (see diagram below)</a:t>
            </a:r>
          </a:p>
          <a:p>
            <a:endParaRPr lang="en-US" dirty="0"/>
          </a:p>
        </p:txBody>
      </p:sp>
      <p:sp>
        <p:nvSpPr>
          <p:cNvPr id="13" name="Isosceles Triangle 12">
            <a:extLst>
              <a:ext uri="{FF2B5EF4-FFF2-40B4-BE49-F238E27FC236}">
                <a16:creationId xmlns:a16="http://schemas.microsoft.com/office/drawing/2014/main" id="{78D2264E-EB09-67D7-E14D-E9D1BBFA41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30111A7D-F07E-F36C-EF9C-CEFD1290DBCA}"/>
              </a:ext>
            </a:extLst>
          </p:cNvPr>
          <p:cNvPicPr>
            <a:picLocks noChangeAspect="1"/>
          </p:cNvPicPr>
          <p:nvPr/>
        </p:nvPicPr>
        <p:blipFill>
          <a:blip r:embed="rId2"/>
          <a:srcRect l="5051"/>
          <a:stretch>
            <a:fillRect/>
          </a:stretch>
        </p:blipFill>
        <p:spPr>
          <a:xfrm>
            <a:off x="0" y="1421010"/>
            <a:ext cx="12192000" cy="490098"/>
          </a:xfrm>
          <a:prstGeom prst="rect">
            <a:avLst/>
          </a:prstGeom>
        </p:spPr>
      </p:pic>
      <p:pic>
        <p:nvPicPr>
          <p:cNvPr id="8" name="Picture 7">
            <a:extLst>
              <a:ext uri="{FF2B5EF4-FFF2-40B4-BE49-F238E27FC236}">
                <a16:creationId xmlns:a16="http://schemas.microsoft.com/office/drawing/2014/main" id="{50E883B2-AB40-F15F-1C73-BBC3F08EFEC8}"/>
              </a:ext>
            </a:extLst>
          </p:cNvPr>
          <p:cNvPicPr>
            <a:picLocks noChangeAspect="1"/>
          </p:cNvPicPr>
          <p:nvPr/>
        </p:nvPicPr>
        <p:blipFill>
          <a:blip r:embed="rId3"/>
          <a:stretch>
            <a:fillRect/>
          </a:stretch>
        </p:blipFill>
        <p:spPr>
          <a:xfrm>
            <a:off x="2050454" y="3163829"/>
            <a:ext cx="6781440" cy="3285852"/>
          </a:xfrm>
          <a:prstGeom prst="rect">
            <a:avLst/>
          </a:prstGeom>
        </p:spPr>
      </p:pic>
    </p:spTree>
    <p:extLst>
      <p:ext uri="{BB962C8B-B14F-4D97-AF65-F5344CB8AC3E}">
        <p14:creationId xmlns:p14="http://schemas.microsoft.com/office/powerpoint/2010/main" val="4174909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69A62D-5725-7570-A3D4-10072D72169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B60B6E-1B5E-456C-E5EC-97F525808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43F6D8-17FC-206B-5095-EAF2850CA886}"/>
              </a:ext>
            </a:extLst>
          </p:cNvPr>
          <p:cNvSpPr>
            <a:spLocks noGrp="1"/>
          </p:cNvSpPr>
          <p:nvPr>
            <p:ph type="title"/>
          </p:nvPr>
        </p:nvSpPr>
        <p:spPr>
          <a:xfrm>
            <a:off x="1333502" y="609600"/>
            <a:ext cx="8596668" cy="1320800"/>
          </a:xfrm>
        </p:spPr>
        <p:txBody>
          <a:bodyPr>
            <a:normAutofit/>
          </a:bodyPr>
          <a:lstStyle/>
          <a:p>
            <a:r>
              <a:rPr lang="en-US" dirty="0"/>
              <a:t>Example 8</a:t>
            </a:r>
          </a:p>
        </p:txBody>
      </p:sp>
      <p:sp>
        <p:nvSpPr>
          <p:cNvPr id="11" name="Isosceles Triangle 10">
            <a:extLst>
              <a:ext uri="{FF2B5EF4-FFF2-40B4-BE49-F238E27FC236}">
                <a16:creationId xmlns:a16="http://schemas.microsoft.com/office/drawing/2014/main" id="{A65608F3-E5D1-4445-CD3A-93ACE5C29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0C215AD5-F517-8CEF-B340-23156645BE9A}"/>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26</a:t>
            </a:fld>
            <a:endParaRPr lang="en-US" dirty="0"/>
          </a:p>
        </p:txBody>
      </p:sp>
      <p:sp>
        <p:nvSpPr>
          <p:cNvPr id="3" name="Content Placeholder 2">
            <a:extLst>
              <a:ext uri="{FF2B5EF4-FFF2-40B4-BE49-F238E27FC236}">
                <a16:creationId xmlns:a16="http://schemas.microsoft.com/office/drawing/2014/main" id="{EEB7B1FB-3352-0E2C-9BF9-C42B5F873C65}"/>
              </a:ext>
            </a:extLst>
          </p:cNvPr>
          <p:cNvSpPr>
            <a:spLocks noGrp="1"/>
          </p:cNvSpPr>
          <p:nvPr>
            <p:ph idx="1"/>
          </p:nvPr>
        </p:nvSpPr>
        <p:spPr>
          <a:xfrm>
            <a:off x="1333502" y="2160589"/>
            <a:ext cx="8596668" cy="3880773"/>
          </a:xfrm>
        </p:spPr>
        <p:txBody>
          <a:bodyPr>
            <a:normAutofit/>
          </a:bodyPr>
          <a:lstStyle/>
          <a:p>
            <a:r>
              <a:rPr lang="en-US" dirty="0"/>
              <a:t>Wound Healing Status = “Not Healed” for Visits 1-5</a:t>
            </a:r>
          </a:p>
          <a:p>
            <a:r>
              <a:rPr lang="en-US" dirty="0"/>
              <a:t>Wound Healing Status = “Missing” for Visits 6-8</a:t>
            </a:r>
          </a:p>
          <a:p>
            <a:r>
              <a:rPr lang="en-US" dirty="0"/>
              <a:t>Wound Healing Status = “Healed” from Visits 9-15, assuming the confirmation visit was completed within 14 (-3/+7) days </a:t>
            </a:r>
          </a:p>
          <a:p>
            <a:r>
              <a:rPr lang="en-US" dirty="0"/>
              <a:t>Diagram for Visit 2: </a:t>
            </a:r>
          </a:p>
          <a:p>
            <a:endParaRPr lang="en-US" dirty="0"/>
          </a:p>
        </p:txBody>
      </p:sp>
      <p:sp>
        <p:nvSpPr>
          <p:cNvPr id="13" name="Isosceles Triangle 12">
            <a:extLst>
              <a:ext uri="{FF2B5EF4-FFF2-40B4-BE49-F238E27FC236}">
                <a16:creationId xmlns:a16="http://schemas.microsoft.com/office/drawing/2014/main" id="{6331574D-0C84-531C-41B6-707BC3C30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DA8FC5F4-E75A-1676-5A24-A08301D6C7EA}"/>
              </a:ext>
            </a:extLst>
          </p:cNvPr>
          <p:cNvPicPr>
            <a:picLocks noChangeAspect="1"/>
          </p:cNvPicPr>
          <p:nvPr/>
        </p:nvPicPr>
        <p:blipFill>
          <a:blip r:embed="rId2"/>
          <a:srcRect l="5127" b="1070"/>
          <a:stretch>
            <a:fillRect/>
          </a:stretch>
        </p:blipFill>
        <p:spPr>
          <a:xfrm>
            <a:off x="0" y="1304386"/>
            <a:ext cx="12192000" cy="478295"/>
          </a:xfrm>
          <a:prstGeom prst="rect">
            <a:avLst/>
          </a:prstGeom>
        </p:spPr>
      </p:pic>
      <p:pic>
        <p:nvPicPr>
          <p:cNvPr id="8" name="Picture 7">
            <a:extLst>
              <a:ext uri="{FF2B5EF4-FFF2-40B4-BE49-F238E27FC236}">
                <a16:creationId xmlns:a16="http://schemas.microsoft.com/office/drawing/2014/main" id="{5AAA4362-9851-8DE7-E9F9-0E351F3B6D91}"/>
              </a:ext>
            </a:extLst>
          </p:cNvPr>
          <p:cNvPicPr>
            <a:picLocks noChangeAspect="1"/>
          </p:cNvPicPr>
          <p:nvPr/>
        </p:nvPicPr>
        <p:blipFill>
          <a:blip r:embed="rId3"/>
          <a:stretch>
            <a:fillRect/>
          </a:stretch>
        </p:blipFill>
        <p:spPr>
          <a:xfrm>
            <a:off x="1635255" y="4152122"/>
            <a:ext cx="8472757" cy="1925627"/>
          </a:xfrm>
          <a:prstGeom prst="rect">
            <a:avLst/>
          </a:prstGeom>
        </p:spPr>
      </p:pic>
    </p:spTree>
    <p:extLst>
      <p:ext uri="{BB962C8B-B14F-4D97-AF65-F5344CB8AC3E}">
        <p14:creationId xmlns:p14="http://schemas.microsoft.com/office/powerpoint/2010/main" val="612628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75F253-A75F-41EC-F7F8-2189954F41C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66932E1-F017-0BB2-98A4-42CCE03C21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B25825-3D64-5BC6-2267-8D2685FE5D62}"/>
              </a:ext>
            </a:extLst>
          </p:cNvPr>
          <p:cNvSpPr>
            <a:spLocks noGrp="1"/>
          </p:cNvSpPr>
          <p:nvPr>
            <p:ph type="title"/>
          </p:nvPr>
        </p:nvSpPr>
        <p:spPr>
          <a:xfrm>
            <a:off x="1333502" y="609600"/>
            <a:ext cx="8596668" cy="1320800"/>
          </a:xfrm>
        </p:spPr>
        <p:txBody>
          <a:bodyPr>
            <a:normAutofit/>
          </a:bodyPr>
          <a:lstStyle/>
          <a:p>
            <a:r>
              <a:rPr lang="en-US" dirty="0"/>
              <a:t>Example 9</a:t>
            </a:r>
          </a:p>
        </p:txBody>
      </p:sp>
      <p:sp>
        <p:nvSpPr>
          <p:cNvPr id="11" name="Isosceles Triangle 10">
            <a:extLst>
              <a:ext uri="{FF2B5EF4-FFF2-40B4-BE49-F238E27FC236}">
                <a16:creationId xmlns:a16="http://schemas.microsoft.com/office/drawing/2014/main" id="{E366C11A-C56D-F3F9-DB43-4B4042081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AFD978D3-870B-B395-9D45-97E1E522CFE5}"/>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27</a:t>
            </a:fld>
            <a:endParaRPr lang="en-US" dirty="0"/>
          </a:p>
        </p:txBody>
      </p:sp>
      <p:sp>
        <p:nvSpPr>
          <p:cNvPr id="3" name="Content Placeholder 2">
            <a:extLst>
              <a:ext uri="{FF2B5EF4-FFF2-40B4-BE49-F238E27FC236}">
                <a16:creationId xmlns:a16="http://schemas.microsoft.com/office/drawing/2014/main" id="{171B8BDE-F302-E72B-20FD-2EB305596C52}"/>
              </a:ext>
            </a:extLst>
          </p:cNvPr>
          <p:cNvSpPr>
            <a:spLocks noGrp="1"/>
          </p:cNvSpPr>
          <p:nvPr>
            <p:ph idx="1"/>
          </p:nvPr>
        </p:nvSpPr>
        <p:spPr>
          <a:xfrm>
            <a:off x="1333502" y="2160589"/>
            <a:ext cx="8596668" cy="3880773"/>
          </a:xfrm>
        </p:spPr>
        <p:txBody>
          <a:bodyPr>
            <a:normAutofit/>
          </a:bodyPr>
          <a:lstStyle/>
          <a:p>
            <a:r>
              <a:rPr lang="en-US" dirty="0"/>
              <a:t>Wound Healing Status = “Not Healed” for Visits 1-7, Visits 9-15</a:t>
            </a:r>
          </a:p>
          <a:p>
            <a:r>
              <a:rPr lang="en-US" dirty="0"/>
              <a:t>Wound Healing Status = “Missing” for Visit 8 (see diagram below)</a:t>
            </a:r>
          </a:p>
          <a:p>
            <a:endParaRPr lang="en-US" dirty="0"/>
          </a:p>
        </p:txBody>
      </p:sp>
      <p:sp>
        <p:nvSpPr>
          <p:cNvPr id="13" name="Isosceles Triangle 12">
            <a:extLst>
              <a:ext uri="{FF2B5EF4-FFF2-40B4-BE49-F238E27FC236}">
                <a16:creationId xmlns:a16="http://schemas.microsoft.com/office/drawing/2014/main" id="{B8EBE9C9-DB1E-5C2B-AADE-31509C72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C98E9EFF-6EF2-672F-E981-C817052281A9}"/>
              </a:ext>
            </a:extLst>
          </p:cNvPr>
          <p:cNvPicPr>
            <a:picLocks noChangeAspect="1"/>
          </p:cNvPicPr>
          <p:nvPr/>
        </p:nvPicPr>
        <p:blipFill>
          <a:blip r:embed="rId2"/>
          <a:stretch>
            <a:fillRect/>
          </a:stretch>
        </p:blipFill>
        <p:spPr>
          <a:xfrm>
            <a:off x="0" y="1268573"/>
            <a:ext cx="12192000" cy="489584"/>
          </a:xfrm>
          <a:prstGeom prst="rect">
            <a:avLst/>
          </a:prstGeom>
        </p:spPr>
      </p:pic>
      <p:pic>
        <p:nvPicPr>
          <p:cNvPr id="8" name="Picture 7">
            <a:extLst>
              <a:ext uri="{FF2B5EF4-FFF2-40B4-BE49-F238E27FC236}">
                <a16:creationId xmlns:a16="http://schemas.microsoft.com/office/drawing/2014/main" id="{91D2EFEC-E285-012F-CE85-62E4BF6734A4}"/>
              </a:ext>
            </a:extLst>
          </p:cNvPr>
          <p:cNvPicPr>
            <a:picLocks noChangeAspect="1"/>
          </p:cNvPicPr>
          <p:nvPr/>
        </p:nvPicPr>
        <p:blipFill>
          <a:blip r:embed="rId3"/>
          <a:stretch>
            <a:fillRect/>
          </a:stretch>
        </p:blipFill>
        <p:spPr>
          <a:xfrm>
            <a:off x="1297953" y="3026730"/>
            <a:ext cx="7411708" cy="3591240"/>
          </a:xfrm>
          <a:prstGeom prst="rect">
            <a:avLst/>
          </a:prstGeom>
        </p:spPr>
      </p:pic>
    </p:spTree>
    <p:extLst>
      <p:ext uri="{BB962C8B-B14F-4D97-AF65-F5344CB8AC3E}">
        <p14:creationId xmlns:p14="http://schemas.microsoft.com/office/powerpoint/2010/main" val="132414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F38C12-86A4-71A7-077D-83FD6B0B6B6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50DC93D-911D-B900-37F1-B341B1B9E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922073-3306-57AC-3106-AABD34A10710}"/>
              </a:ext>
            </a:extLst>
          </p:cNvPr>
          <p:cNvSpPr>
            <a:spLocks noGrp="1"/>
          </p:cNvSpPr>
          <p:nvPr>
            <p:ph type="title"/>
          </p:nvPr>
        </p:nvSpPr>
        <p:spPr>
          <a:xfrm>
            <a:off x="1333502" y="609600"/>
            <a:ext cx="8596668" cy="1320800"/>
          </a:xfrm>
        </p:spPr>
        <p:txBody>
          <a:bodyPr>
            <a:normAutofit/>
          </a:bodyPr>
          <a:lstStyle/>
          <a:p>
            <a:r>
              <a:rPr lang="en-US" dirty="0"/>
              <a:t>Example 10</a:t>
            </a:r>
          </a:p>
        </p:txBody>
      </p:sp>
      <p:sp>
        <p:nvSpPr>
          <p:cNvPr id="11" name="Isosceles Triangle 10">
            <a:extLst>
              <a:ext uri="{FF2B5EF4-FFF2-40B4-BE49-F238E27FC236}">
                <a16:creationId xmlns:a16="http://schemas.microsoft.com/office/drawing/2014/main" id="{C00E3810-ACD6-DD49-E699-96C756DB7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4" name="Slide Number Placeholder 3">
            <a:extLst>
              <a:ext uri="{FF2B5EF4-FFF2-40B4-BE49-F238E27FC236}">
                <a16:creationId xmlns:a16="http://schemas.microsoft.com/office/drawing/2014/main" id="{C23D4AB7-B11A-DA21-F843-0EC821F5B483}"/>
              </a:ext>
            </a:extLst>
          </p:cNvPr>
          <p:cNvSpPr>
            <a:spLocks noGrp="1"/>
          </p:cNvSpPr>
          <p:nvPr>
            <p:ph type="sldNum" sz="quarter" idx="12"/>
          </p:nvPr>
        </p:nvSpPr>
        <p:spPr>
          <a:xfrm>
            <a:off x="8590663" y="6041362"/>
            <a:ext cx="683339" cy="365125"/>
          </a:xfrm>
        </p:spPr>
        <p:txBody>
          <a:bodyPr>
            <a:normAutofit/>
          </a:bodyPr>
          <a:lstStyle/>
          <a:p>
            <a:pPr>
              <a:spcAft>
                <a:spcPts val="600"/>
              </a:spcAft>
            </a:pPr>
            <a:fld id="{3ABD1428-60AA-4E13-9326-88B0AB3F4F3B}" type="slidenum">
              <a:rPr lang="en-US" smtClean="0"/>
              <a:pPr>
                <a:spcAft>
                  <a:spcPts val="600"/>
                </a:spcAft>
              </a:pPr>
              <a:t>28</a:t>
            </a:fld>
            <a:endParaRPr lang="en-US" dirty="0"/>
          </a:p>
        </p:txBody>
      </p:sp>
      <p:sp>
        <p:nvSpPr>
          <p:cNvPr id="3" name="Content Placeholder 2">
            <a:extLst>
              <a:ext uri="{FF2B5EF4-FFF2-40B4-BE49-F238E27FC236}">
                <a16:creationId xmlns:a16="http://schemas.microsoft.com/office/drawing/2014/main" id="{8ACA6886-B533-DE39-7ED0-5A408ECB95D9}"/>
              </a:ext>
            </a:extLst>
          </p:cNvPr>
          <p:cNvSpPr>
            <a:spLocks noGrp="1"/>
          </p:cNvSpPr>
          <p:nvPr>
            <p:ph idx="1"/>
          </p:nvPr>
        </p:nvSpPr>
        <p:spPr>
          <a:xfrm>
            <a:off x="1333502" y="2160589"/>
            <a:ext cx="8596668" cy="3880773"/>
          </a:xfrm>
        </p:spPr>
        <p:txBody>
          <a:bodyPr>
            <a:normAutofit/>
          </a:bodyPr>
          <a:lstStyle/>
          <a:p>
            <a:r>
              <a:rPr lang="en-US" dirty="0"/>
              <a:t>Wound Healing Status = “Not Healed” for Visits 1-15</a:t>
            </a:r>
          </a:p>
          <a:p>
            <a:r>
              <a:rPr lang="en-US" dirty="0"/>
              <a:t>See diagram for Visit 9 decision: </a:t>
            </a:r>
          </a:p>
          <a:p>
            <a:endParaRPr lang="en-US" dirty="0"/>
          </a:p>
        </p:txBody>
      </p:sp>
      <p:sp>
        <p:nvSpPr>
          <p:cNvPr id="13" name="Isosceles Triangle 12">
            <a:extLst>
              <a:ext uri="{FF2B5EF4-FFF2-40B4-BE49-F238E27FC236}">
                <a16:creationId xmlns:a16="http://schemas.microsoft.com/office/drawing/2014/main" id="{5E1E1CD5-9ED7-B17A-3EAB-41E9DCEB3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7" name="Picture 6">
            <a:extLst>
              <a:ext uri="{FF2B5EF4-FFF2-40B4-BE49-F238E27FC236}">
                <a16:creationId xmlns:a16="http://schemas.microsoft.com/office/drawing/2014/main" id="{ECBFBC96-2D96-A2FB-02ED-E49ACA666D1C}"/>
              </a:ext>
            </a:extLst>
          </p:cNvPr>
          <p:cNvPicPr>
            <a:picLocks noChangeAspect="1"/>
          </p:cNvPicPr>
          <p:nvPr/>
        </p:nvPicPr>
        <p:blipFill>
          <a:blip r:embed="rId2"/>
          <a:stretch>
            <a:fillRect/>
          </a:stretch>
        </p:blipFill>
        <p:spPr>
          <a:xfrm>
            <a:off x="0" y="1330300"/>
            <a:ext cx="12192000" cy="360388"/>
          </a:xfrm>
          <a:prstGeom prst="rect">
            <a:avLst/>
          </a:prstGeom>
        </p:spPr>
      </p:pic>
      <p:pic>
        <p:nvPicPr>
          <p:cNvPr id="8" name="Picture 7">
            <a:extLst>
              <a:ext uri="{FF2B5EF4-FFF2-40B4-BE49-F238E27FC236}">
                <a16:creationId xmlns:a16="http://schemas.microsoft.com/office/drawing/2014/main" id="{104879A0-73F3-A426-9CC6-50F8B717B4F7}"/>
              </a:ext>
            </a:extLst>
          </p:cNvPr>
          <p:cNvPicPr>
            <a:picLocks noChangeAspect="1"/>
          </p:cNvPicPr>
          <p:nvPr/>
        </p:nvPicPr>
        <p:blipFill>
          <a:blip r:embed="rId3"/>
          <a:stretch>
            <a:fillRect/>
          </a:stretch>
        </p:blipFill>
        <p:spPr>
          <a:xfrm>
            <a:off x="3601339" y="2918332"/>
            <a:ext cx="4082776" cy="3939668"/>
          </a:xfrm>
          <a:prstGeom prst="rect">
            <a:avLst/>
          </a:prstGeom>
        </p:spPr>
      </p:pic>
    </p:spTree>
    <p:extLst>
      <p:ext uri="{BB962C8B-B14F-4D97-AF65-F5344CB8AC3E}">
        <p14:creationId xmlns:p14="http://schemas.microsoft.com/office/powerpoint/2010/main" val="12447111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7BA38-4D99-296A-5A2D-EBA59F61D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8420A2-7249-4058-2C47-584961C58142}"/>
              </a:ext>
            </a:extLst>
          </p:cNvPr>
          <p:cNvSpPr>
            <a:spLocks noGrp="1"/>
          </p:cNvSpPr>
          <p:nvPr>
            <p:ph type="title"/>
          </p:nvPr>
        </p:nvSpPr>
        <p:spPr/>
        <p:txBody>
          <a:bodyPr/>
          <a:lstStyle/>
          <a:p>
            <a:r>
              <a:rPr lang="en-US" dirty="0"/>
              <a:t>Open Discussion</a:t>
            </a:r>
          </a:p>
        </p:txBody>
      </p:sp>
      <p:pic>
        <p:nvPicPr>
          <p:cNvPr id="4" name="Picture 3">
            <a:extLst>
              <a:ext uri="{FF2B5EF4-FFF2-40B4-BE49-F238E27FC236}">
                <a16:creationId xmlns:a16="http://schemas.microsoft.com/office/drawing/2014/main" id="{63F23798-0230-7CBC-E05A-528DA29FBBA9}"/>
              </a:ext>
            </a:extLst>
          </p:cNvPr>
          <p:cNvPicPr>
            <a:picLocks noChangeAspect="1"/>
          </p:cNvPicPr>
          <p:nvPr/>
        </p:nvPicPr>
        <p:blipFill>
          <a:blip r:embed="rId3"/>
          <a:stretch>
            <a:fillRect/>
          </a:stretch>
        </p:blipFill>
        <p:spPr>
          <a:xfrm>
            <a:off x="10334905" y="155293"/>
            <a:ext cx="1639966" cy="2243522"/>
          </a:xfrm>
          <a:prstGeom prst="rect">
            <a:avLst/>
          </a:prstGeom>
        </p:spPr>
      </p:pic>
    </p:spTree>
    <p:extLst>
      <p:ext uri="{BB962C8B-B14F-4D97-AF65-F5344CB8AC3E}">
        <p14:creationId xmlns:p14="http://schemas.microsoft.com/office/powerpoint/2010/main" val="152916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4E2B-2F39-9345-0C1F-F3602679F436}"/>
              </a:ext>
            </a:extLst>
          </p:cNvPr>
          <p:cNvSpPr>
            <a:spLocks noGrp="1"/>
          </p:cNvSpPr>
          <p:nvPr>
            <p:ph type="title"/>
          </p:nvPr>
        </p:nvSpPr>
        <p:spPr/>
        <p:txBody>
          <a:bodyPr/>
          <a:lstStyle/>
          <a:p>
            <a:r>
              <a:rPr lang="en-US" dirty="0"/>
              <a:t>Wound </a:t>
            </a:r>
            <a:r>
              <a:rPr lang="en-US" sz="3200" dirty="0"/>
              <a:t>Healing</a:t>
            </a:r>
            <a:r>
              <a:rPr lang="en-US" dirty="0"/>
              <a:t> Operational Definition – Per Protocol  </a:t>
            </a:r>
          </a:p>
        </p:txBody>
      </p:sp>
      <p:sp>
        <p:nvSpPr>
          <p:cNvPr id="4" name="Content Placeholder 3">
            <a:extLst>
              <a:ext uri="{FF2B5EF4-FFF2-40B4-BE49-F238E27FC236}">
                <a16:creationId xmlns:a16="http://schemas.microsoft.com/office/drawing/2014/main" id="{B9327625-65F9-617E-1B7D-8422BDBED19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DFUs are assessed at each visit and this assessment is captured in the wound evaluation case report form (CRF) and in other forms (e.g., Amputation CRF). </a:t>
            </a:r>
          </a:p>
          <a:p>
            <a:r>
              <a:rPr lang="en-US" dirty="0">
                <a:latin typeface="Calibri" panose="020F0502020204030204" pitchFamily="34" charset="0"/>
                <a:ea typeface="Calibri" panose="020F0502020204030204" pitchFamily="34" charset="0"/>
              </a:rPr>
              <a:t>At each visit, information from the wound evaluation form (and other forms) can be used to derive values for the wound healing status outcome.</a:t>
            </a:r>
          </a:p>
          <a:p>
            <a:r>
              <a:rPr lang="en-US" dirty="0">
                <a:latin typeface="Calibri" panose="020F0502020204030204" pitchFamily="34" charset="0"/>
                <a:ea typeface="Calibri" panose="020F0502020204030204" pitchFamily="34" charset="0"/>
              </a:rPr>
              <a:t>The primary endpoint for the MP is wound healing status at week 52 (Visit 15), but the wound healing status can be determined for each participant at each time point to meet the needs of study investigators. </a:t>
            </a:r>
          </a:p>
          <a:p>
            <a:pPr lvl="1"/>
            <a:r>
              <a:rPr lang="en-US" dirty="0">
                <a:latin typeface="Calibri" panose="020F0502020204030204" pitchFamily="34" charset="0"/>
                <a:ea typeface="Calibri" panose="020F0502020204030204" pitchFamily="34" charset="0"/>
              </a:rPr>
              <a:t>EX: Wound healing by 12 weeks </a:t>
            </a:r>
          </a:p>
        </p:txBody>
      </p:sp>
      <p:sp>
        <p:nvSpPr>
          <p:cNvPr id="3" name="Slide Number Placeholder 2">
            <a:extLst>
              <a:ext uri="{FF2B5EF4-FFF2-40B4-BE49-F238E27FC236}">
                <a16:creationId xmlns:a16="http://schemas.microsoft.com/office/drawing/2014/main" id="{3EB0136C-22CC-D682-8E07-BA45B4DE406B}"/>
              </a:ext>
            </a:extLst>
          </p:cNvPr>
          <p:cNvSpPr>
            <a:spLocks noGrp="1"/>
          </p:cNvSpPr>
          <p:nvPr>
            <p:ph type="sldNum" sz="quarter" idx="12"/>
          </p:nvPr>
        </p:nvSpPr>
        <p:spPr/>
        <p:txBody>
          <a:bodyPr/>
          <a:lstStyle/>
          <a:p>
            <a:fld id="{3ABD1428-60AA-4E13-9326-88B0AB3F4F3B}" type="slidenum">
              <a:rPr lang="en-US" smtClean="0"/>
              <a:pPr/>
              <a:t>3</a:t>
            </a:fld>
            <a:endParaRPr lang="en-US" dirty="0"/>
          </a:p>
        </p:txBody>
      </p:sp>
    </p:spTree>
    <p:extLst>
      <p:ext uri="{BB962C8B-B14F-4D97-AF65-F5344CB8AC3E}">
        <p14:creationId xmlns:p14="http://schemas.microsoft.com/office/powerpoint/2010/main" val="382239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F7107-5018-5B50-2A27-7F7A277CE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7DED7-DDB0-25B4-C465-DE43246503D9}"/>
              </a:ext>
            </a:extLst>
          </p:cNvPr>
          <p:cNvSpPr>
            <a:spLocks noGrp="1"/>
          </p:cNvSpPr>
          <p:nvPr>
            <p:ph type="title"/>
          </p:nvPr>
        </p:nvSpPr>
        <p:spPr/>
        <p:txBody>
          <a:bodyPr/>
          <a:lstStyle/>
          <a:p>
            <a:r>
              <a:rPr lang="en-US" dirty="0"/>
              <a:t>Wound </a:t>
            </a:r>
            <a:r>
              <a:rPr lang="en-US" sz="3200" dirty="0"/>
              <a:t>Healing</a:t>
            </a:r>
            <a:r>
              <a:rPr lang="en-US" dirty="0"/>
              <a:t> </a:t>
            </a:r>
            <a:r>
              <a:rPr lang="en-US"/>
              <a:t>Operational Definition – Per Protocol  </a:t>
            </a:r>
            <a:endParaRPr lang="en-US" dirty="0"/>
          </a:p>
        </p:txBody>
      </p:sp>
      <p:sp>
        <p:nvSpPr>
          <p:cNvPr id="4" name="Content Placeholder 3">
            <a:extLst>
              <a:ext uri="{FF2B5EF4-FFF2-40B4-BE49-F238E27FC236}">
                <a16:creationId xmlns:a16="http://schemas.microsoft.com/office/drawing/2014/main" id="{883FED08-BD3D-4FA5-C992-C9BE4AFB771C}"/>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The following slides provide a guide on how to operationalize the wound healing status endpoint at each study visit, including week 52 (Visit 15). </a:t>
            </a:r>
          </a:p>
          <a:p>
            <a:r>
              <a:rPr lang="en-US" dirty="0">
                <a:latin typeface="Calibri" panose="020F0502020204030204" pitchFamily="34" charset="0"/>
                <a:ea typeface="Calibri" panose="020F0502020204030204" pitchFamily="34" charset="0"/>
              </a:rPr>
              <a:t>Wound healing operational definition categories </a:t>
            </a:r>
          </a:p>
          <a:p>
            <a:pPr lvl="1"/>
            <a:r>
              <a:rPr lang="en-US" dirty="0">
                <a:latin typeface="Calibri" panose="020F0502020204030204" pitchFamily="34" charset="0"/>
                <a:ea typeface="Calibri" panose="020F0502020204030204" pitchFamily="34" charset="0"/>
              </a:rPr>
              <a:t>Healed</a:t>
            </a:r>
          </a:p>
          <a:p>
            <a:pPr lvl="1"/>
            <a:r>
              <a:rPr lang="en-US" dirty="0">
                <a:latin typeface="Calibri" panose="020F0502020204030204" pitchFamily="34" charset="0"/>
                <a:ea typeface="Calibri" panose="020F0502020204030204" pitchFamily="34" charset="0"/>
              </a:rPr>
              <a:t>Not healed</a:t>
            </a:r>
          </a:p>
          <a:p>
            <a:pPr lvl="1"/>
            <a:r>
              <a:rPr lang="en-US" dirty="0">
                <a:latin typeface="Calibri" panose="020F0502020204030204" pitchFamily="34" charset="0"/>
                <a:ea typeface="Calibri" panose="020F0502020204030204" pitchFamily="34" charset="0"/>
              </a:rPr>
              <a:t>Missing </a:t>
            </a:r>
          </a:p>
          <a:p>
            <a:pPr lvl="2"/>
            <a:r>
              <a:rPr lang="en-US" dirty="0">
                <a:latin typeface="Calibri" panose="020F0502020204030204" pitchFamily="34" charset="0"/>
                <a:ea typeface="Calibri" panose="020F0502020204030204" pitchFamily="34" charset="0"/>
              </a:rPr>
              <a:t>Due to missed study visit</a:t>
            </a:r>
          </a:p>
          <a:p>
            <a:pPr lvl="2"/>
            <a:r>
              <a:rPr lang="en-US" dirty="0">
                <a:latin typeface="Calibri" panose="020F0502020204030204" pitchFamily="34" charset="0"/>
                <a:ea typeface="Calibri" panose="020F0502020204030204" pitchFamily="34" charset="0"/>
              </a:rPr>
              <a:t>Due to not enough information to determine healing status </a:t>
            </a:r>
          </a:p>
          <a:p>
            <a:pPr marL="0" indent="0">
              <a:buNone/>
            </a:pPr>
            <a:endParaRPr lang="en-US" dirty="0"/>
          </a:p>
        </p:txBody>
      </p:sp>
      <p:sp>
        <p:nvSpPr>
          <p:cNvPr id="3" name="Slide Number Placeholder 2">
            <a:extLst>
              <a:ext uri="{FF2B5EF4-FFF2-40B4-BE49-F238E27FC236}">
                <a16:creationId xmlns:a16="http://schemas.microsoft.com/office/drawing/2014/main" id="{4B118F9A-93FA-7AD3-E623-26FE535DCBA6}"/>
              </a:ext>
            </a:extLst>
          </p:cNvPr>
          <p:cNvSpPr>
            <a:spLocks noGrp="1"/>
          </p:cNvSpPr>
          <p:nvPr>
            <p:ph type="sldNum" sz="quarter" idx="12"/>
          </p:nvPr>
        </p:nvSpPr>
        <p:spPr/>
        <p:txBody>
          <a:bodyPr/>
          <a:lstStyle/>
          <a:p>
            <a:fld id="{3ABD1428-60AA-4E13-9326-88B0AB3F4F3B}" type="slidenum">
              <a:rPr lang="en-US" smtClean="0"/>
              <a:pPr/>
              <a:t>4</a:t>
            </a:fld>
            <a:endParaRPr lang="en-US" dirty="0"/>
          </a:p>
        </p:txBody>
      </p:sp>
    </p:spTree>
    <p:extLst>
      <p:ext uri="{BB962C8B-B14F-4D97-AF65-F5344CB8AC3E}">
        <p14:creationId xmlns:p14="http://schemas.microsoft.com/office/powerpoint/2010/main" val="786903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D0043-30C4-F45B-2877-6D4ADD0E56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80FAD-F808-D587-71D2-86EE23E5D12B}"/>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a:t>
            </a:r>
            <a:r>
              <a:rPr lang="en-US" dirty="0"/>
              <a:t> Open Wound</a:t>
            </a:r>
          </a:p>
        </p:txBody>
      </p:sp>
      <p:sp>
        <p:nvSpPr>
          <p:cNvPr id="4" name="Content Placeholder 3">
            <a:extLst>
              <a:ext uri="{FF2B5EF4-FFF2-40B4-BE49-F238E27FC236}">
                <a16:creationId xmlns:a16="http://schemas.microsoft.com/office/drawing/2014/main" id="{B836D4A1-30C3-499F-D46F-5B1F9881193B}"/>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indicates an open wound, the derived wound healing status variable for that visit takes the value “Not Healed” </a:t>
            </a:r>
          </a:p>
          <a:p>
            <a:pPr marL="0" indent="0">
              <a:buNone/>
            </a:pPr>
            <a:endParaRPr lang="en-US" dirty="0"/>
          </a:p>
        </p:txBody>
      </p:sp>
      <p:sp>
        <p:nvSpPr>
          <p:cNvPr id="3" name="Slide Number Placeholder 2">
            <a:extLst>
              <a:ext uri="{FF2B5EF4-FFF2-40B4-BE49-F238E27FC236}">
                <a16:creationId xmlns:a16="http://schemas.microsoft.com/office/drawing/2014/main" id="{BE24BA3E-30DB-27C1-2B70-60A2C4C4F53F}"/>
              </a:ext>
            </a:extLst>
          </p:cNvPr>
          <p:cNvSpPr>
            <a:spLocks noGrp="1"/>
          </p:cNvSpPr>
          <p:nvPr>
            <p:ph type="sldNum" sz="quarter" idx="12"/>
          </p:nvPr>
        </p:nvSpPr>
        <p:spPr/>
        <p:txBody>
          <a:bodyPr/>
          <a:lstStyle/>
          <a:p>
            <a:fld id="{3ABD1428-60AA-4E13-9326-88B0AB3F4F3B}" type="slidenum">
              <a:rPr lang="en-US" smtClean="0"/>
              <a:pPr/>
              <a:t>5</a:t>
            </a:fld>
            <a:endParaRPr lang="en-US" dirty="0"/>
          </a:p>
        </p:txBody>
      </p:sp>
      <p:pic>
        <p:nvPicPr>
          <p:cNvPr id="10" name="Content Placeholder 4">
            <a:extLst>
              <a:ext uri="{FF2B5EF4-FFF2-40B4-BE49-F238E27FC236}">
                <a16:creationId xmlns:a16="http://schemas.microsoft.com/office/drawing/2014/main" id="{F0B68298-733C-CFAD-FA7A-820BA4703614}"/>
              </a:ext>
            </a:extLst>
          </p:cNvPr>
          <p:cNvPicPr>
            <a:picLocks noChangeAspect="1"/>
          </p:cNvPicPr>
          <p:nvPr/>
        </p:nvPicPr>
        <p:blipFill>
          <a:blip r:embed="rId2"/>
          <a:stretch>
            <a:fillRect/>
          </a:stretch>
        </p:blipFill>
        <p:spPr>
          <a:xfrm>
            <a:off x="3040519" y="3052899"/>
            <a:ext cx="3870297" cy="1881394"/>
          </a:xfrm>
          <a:prstGeom prst="rect">
            <a:avLst/>
          </a:prstGeom>
        </p:spPr>
      </p:pic>
    </p:spTree>
    <p:extLst>
      <p:ext uri="{BB962C8B-B14F-4D97-AF65-F5344CB8AC3E}">
        <p14:creationId xmlns:p14="http://schemas.microsoft.com/office/powerpoint/2010/main" val="279100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F4A31-A084-0B9D-0541-91DFBF29C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B83FFD-3CCC-360A-2F0C-0862EC35BB99}"/>
              </a:ext>
            </a:extLst>
          </p:cNvPr>
          <p:cNvSpPr>
            <a:spLocks noGrp="1"/>
          </p:cNvSpPr>
          <p:nvPr>
            <p:ph type="title"/>
          </p:nvPr>
        </p:nvSpPr>
        <p:spPr/>
        <p:txBody>
          <a:bodyPr/>
          <a:lstStyle/>
          <a:p>
            <a:r>
              <a:rPr lang="en-US" dirty="0"/>
              <a:t>CRFs </a:t>
            </a:r>
            <a:r>
              <a:rPr lang="en-US" dirty="0">
                <a:sym typeface="Wingdings" panose="05000000000000000000" pitchFamily="2" charset="2"/>
              </a:rPr>
              <a:t> Amputation</a:t>
            </a:r>
            <a:endParaRPr lang="en-US" dirty="0"/>
          </a:p>
        </p:txBody>
      </p:sp>
      <p:sp>
        <p:nvSpPr>
          <p:cNvPr id="4" name="Content Placeholder 3">
            <a:extLst>
              <a:ext uri="{FF2B5EF4-FFF2-40B4-BE49-F238E27FC236}">
                <a16:creationId xmlns:a16="http://schemas.microsoft.com/office/drawing/2014/main" id="{278FDBD5-A4B8-46C7-C092-404B3FC85F31}"/>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an amputation is indicated at the current visit, the derived wound healing status variable for that visit takes the value “Not Healed” </a:t>
            </a:r>
          </a:p>
          <a:p>
            <a:r>
              <a:rPr lang="en-US" dirty="0">
                <a:latin typeface="Calibri" panose="020F0502020204030204" pitchFamily="34" charset="0"/>
                <a:ea typeface="Calibri" panose="020F0502020204030204" pitchFamily="34" charset="0"/>
              </a:rPr>
              <a:t>The derived wound healing status variable for all future visits takes the value “Not Healed”</a:t>
            </a:r>
          </a:p>
          <a:p>
            <a:pPr marL="0" indent="0">
              <a:buNone/>
            </a:pPr>
            <a:endParaRPr lang="en-US" dirty="0"/>
          </a:p>
        </p:txBody>
      </p:sp>
      <p:sp>
        <p:nvSpPr>
          <p:cNvPr id="3" name="Slide Number Placeholder 2">
            <a:extLst>
              <a:ext uri="{FF2B5EF4-FFF2-40B4-BE49-F238E27FC236}">
                <a16:creationId xmlns:a16="http://schemas.microsoft.com/office/drawing/2014/main" id="{B3C53218-58C8-3ABA-3DF4-0D92323334C2}"/>
              </a:ext>
            </a:extLst>
          </p:cNvPr>
          <p:cNvSpPr>
            <a:spLocks noGrp="1"/>
          </p:cNvSpPr>
          <p:nvPr>
            <p:ph type="sldNum" sz="quarter" idx="12"/>
          </p:nvPr>
        </p:nvSpPr>
        <p:spPr/>
        <p:txBody>
          <a:bodyPr/>
          <a:lstStyle/>
          <a:p>
            <a:fld id="{3ABD1428-60AA-4E13-9326-88B0AB3F4F3B}" type="slidenum">
              <a:rPr lang="en-US" smtClean="0"/>
              <a:pPr/>
              <a:t>6</a:t>
            </a:fld>
            <a:endParaRPr lang="en-US" dirty="0"/>
          </a:p>
        </p:txBody>
      </p:sp>
      <p:pic>
        <p:nvPicPr>
          <p:cNvPr id="7" name="Picture 6">
            <a:extLst>
              <a:ext uri="{FF2B5EF4-FFF2-40B4-BE49-F238E27FC236}">
                <a16:creationId xmlns:a16="http://schemas.microsoft.com/office/drawing/2014/main" id="{2D3B9031-A1EF-68AC-5019-329AC51828F7}"/>
              </a:ext>
            </a:extLst>
          </p:cNvPr>
          <p:cNvPicPr>
            <a:picLocks noChangeAspect="1"/>
          </p:cNvPicPr>
          <p:nvPr/>
        </p:nvPicPr>
        <p:blipFill>
          <a:blip r:embed="rId2"/>
          <a:stretch>
            <a:fillRect/>
          </a:stretch>
        </p:blipFill>
        <p:spPr>
          <a:xfrm>
            <a:off x="3126244" y="3595588"/>
            <a:ext cx="4641597" cy="2252762"/>
          </a:xfrm>
          <a:prstGeom prst="rect">
            <a:avLst/>
          </a:prstGeom>
        </p:spPr>
      </p:pic>
    </p:spTree>
    <p:extLst>
      <p:ext uri="{BB962C8B-B14F-4D97-AF65-F5344CB8AC3E}">
        <p14:creationId xmlns:p14="http://schemas.microsoft.com/office/powerpoint/2010/main" val="1720983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3D01-E922-BBA0-50BA-DC77AFCD6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6E889-1398-11BB-7763-060C787A08BA}"/>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3" name="Slide Number Placeholder 2">
            <a:extLst>
              <a:ext uri="{FF2B5EF4-FFF2-40B4-BE49-F238E27FC236}">
                <a16:creationId xmlns:a16="http://schemas.microsoft.com/office/drawing/2014/main" id="{CD4C481D-5AC3-6D61-4A00-2C1A6A29F9A3}"/>
              </a:ext>
            </a:extLst>
          </p:cNvPr>
          <p:cNvSpPr>
            <a:spLocks noGrp="1"/>
          </p:cNvSpPr>
          <p:nvPr>
            <p:ph type="sldNum" sz="quarter" idx="12"/>
          </p:nvPr>
        </p:nvSpPr>
        <p:spPr/>
        <p:txBody>
          <a:bodyPr/>
          <a:lstStyle/>
          <a:p>
            <a:fld id="{3ABD1428-60AA-4E13-9326-88B0AB3F4F3B}" type="slidenum">
              <a:rPr lang="en-US" smtClean="0"/>
              <a:pPr/>
              <a:t>7</a:t>
            </a:fld>
            <a:endParaRPr lang="en-US" dirty="0"/>
          </a:p>
        </p:txBody>
      </p:sp>
      <p:pic>
        <p:nvPicPr>
          <p:cNvPr id="9" name="Picture 8">
            <a:extLst>
              <a:ext uri="{FF2B5EF4-FFF2-40B4-BE49-F238E27FC236}">
                <a16:creationId xmlns:a16="http://schemas.microsoft.com/office/drawing/2014/main" id="{768F3679-0A88-C059-7E6B-804BD4F5F6FF}"/>
              </a:ext>
            </a:extLst>
          </p:cNvPr>
          <p:cNvPicPr>
            <a:picLocks noChangeAspect="1"/>
          </p:cNvPicPr>
          <p:nvPr/>
        </p:nvPicPr>
        <p:blipFill>
          <a:blip r:embed="rId2"/>
          <a:stretch>
            <a:fillRect/>
          </a:stretch>
        </p:blipFill>
        <p:spPr>
          <a:xfrm>
            <a:off x="1007952" y="1930400"/>
            <a:ext cx="7935432" cy="3553321"/>
          </a:xfrm>
          <a:prstGeom prst="rect">
            <a:avLst/>
          </a:prstGeom>
        </p:spPr>
      </p:pic>
    </p:spTree>
    <p:extLst>
      <p:ext uri="{BB962C8B-B14F-4D97-AF65-F5344CB8AC3E}">
        <p14:creationId xmlns:p14="http://schemas.microsoft.com/office/powerpoint/2010/main" val="148532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A4FB-87D5-667F-E268-CBC452EB51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16FC9-D33C-05A3-B72C-384AA623F3D5}"/>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6C205C4A-5FEE-732E-B12F-53634A2255A7}"/>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does not indicate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68C46EBD-E0D3-2C43-7CB7-096420E520A8}"/>
              </a:ext>
            </a:extLst>
          </p:cNvPr>
          <p:cNvSpPr>
            <a:spLocks noGrp="1"/>
          </p:cNvSpPr>
          <p:nvPr>
            <p:ph type="sldNum" sz="quarter" idx="12"/>
          </p:nvPr>
        </p:nvSpPr>
        <p:spPr/>
        <p:txBody>
          <a:bodyPr/>
          <a:lstStyle/>
          <a:p>
            <a:fld id="{3ABD1428-60AA-4E13-9326-88B0AB3F4F3B}" type="slidenum">
              <a:rPr lang="en-US" smtClean="0"/>
              <a:pPr/>
              <a:t>8</a:t>
            </a:fld>
            <a:endParaRPr lang="en-US" dirty="0"/>
          </a:p>
        </p:txBody>
      </p:sp>
      <p:pic>
        <p:nvPicPr>
          <p:cNvPr id="6" name="Picture 5">
            <a:extLst>
              <a:ext uri="{FF2B5EF4-FFF2-40B4-BE49-F238E27FC236}">
                <a16:creationId xmlns:a16="http://schemas.microsoft.com/office/drawing/2014/main" id="{A640DB97-1B09-3E51-A247-F5BEE718601B}"/>
              </a:ext>
            </a:extLst>
          </p:cNvPr>
          <p:cNvPicPr>
            <a:picLocks noChangeAspect="1"/>
          </p:cNvPicPr>
          <p:nvPr/>
        </p:nvPicPr>
        <p:blipFill>
          <a:blip r:embed="rId2"/>
          <a:stretch>
            <a:fillRect/>
          </a:stretch>
        </p:blipFill>
        <p:spPr>
          <a:xfrm>
            <a:off x="3427639" y="3429000"/>
            <a:ext cx="3096057" cy="3229426"/>
          </a:xfrm>
          <a:prstGeom prst="rect">
            <a:avLst/>
          </a:prstGeom>
        </p:spPr>
      </p:pic>
    </p:spTree>
    <p:extLst>
      <p:ext uri="{BB962C8B-B14F-4D97-AF65-F5344CB8AC3E}">
        <p14:creationId xmlns:p14="http://schemas.microsoft.com/office/powerpoint/2010/main" val="368499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A8359-ECAD-4815-E904-608829E7F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FD0AD8-E0E7-3B19-4F2F-7388F2F7B6C7}"/>
              </a:ext>
            </a:extLst>
          </p:cNvPr>
          <p:cNvSpPr>
            <a:spLocks noGrp="1"/>
          </p:cNvSpPr>
          <p:nvPr>
            <p:ph type="title"/>
          </p:nvPr>
        </p:nvSpPr>
        <p:spPr/>
        <p:txBody>
          <a:bodyPr/>
          <a:lstStyle/>
          <a:p>
            <a:r>
              <a:rPr lang="en-US" dirty="0"/>
              <a:t>Wound Evaluation Form </a:t>
            </a:r>
            <a:r>
              <a:rPr lang="en-US" dirty="0">
                <a:sym typeface="Wingdings" panose="05000000000000000000" pitchFamily="2" charset="2"/>
              </a:rPr>
              <a:t> Missing</a:t>
            </a:r>
            <a:endParaRPr lang="en-US" dirty="0"/>
          </a:p>
        </p:txBody>
      </p:sp>
      <p:sp>
        <p:nvSpPr>
          <p:cNvPr id="4" name="Content Placeholder 3">
            <a:extLst>
              <a:ext uri="{FF2B5EF4-FFF2-40B4-BE49-F238E27FC236}">
                <a16:creationId xmlns:a16="http://schemas.microsoft.com/office/drawing/2014/main" id="{7385EA30-2EE3-1D01-BB8B-F1436B6F9804}"/>
              </a:ext>
            </a:extLst>
          </p:cNvPr>
          <p:cNvSpPr>
            <a:spLocks noGrp="1"/>
          </p:cNvSpPr>
          <p:nvPr>
            <p:ph idx="1"/>
          </p:nvPr>
        </p:nvSpPr>
        <p:spPr/>
        <p:txBody>
          <a:bodyPr/>
          <a:lstStyle/>
          <a:p>
            <a:r>
              <a:rPr lang="en-US" dirty="0">
                <a:latin typeface="Calibri" panose="020F0502020204030204" pitchFamily="34" charset="0"/>
                <a:ea typeface="Calibri" panose="020F0502020204030204" pitchFamily="34" charset="0"/>
              </a:rPr>
              <a:t>If the wound evaluation form is missing for a visit</a:t>
            </a:r>
          </a:p>
          <a:p>
            <a:pPr lvl="1"/>
            <a:r>
              <a:rPr lang="en-US" dirty="0">
                <a:latin typeface="Calibri" panose="020F0502020204030204" pitchFamily="34" charset="0"/>
                <a:ea typeface="Calibri" panose="020F0502020204030204" pitchFamily="34" charset="0"/>
              </a:rPr>
              <a:t>AND the previous visit wound evaluation form indicated an open wound</a:t>
            </a:r>
          </a:p>
          <a:p>
            <a:pPr lvl="1"/>
            <a:r>
              <a:rPr lang="en-US" dirty="0">
                <a:latin typeface="Calibri" panose="020F0502020204030204" pitchFamily="34" charset="0"/>
                <a:ea typeface="Calibri" panose="020F0502020204030204" pitchFamily="34" charset="0"/>
              </a:rPr>
              <a:t>AND the next visit wound evaluation form does not an open wound</a:t>
            </a:r>
          </a:p>
          <a:p>
            <a:pPr lvl="1"/>
            <a:r>
              <a:rPr lang="en-US" dirty="0">
                <a:latin typeface="Calibri" panose="020F0502020204030204" pitchFamily="34" charset="0"/>
                <a:ea typeface="Calibri" panose="020F0502020204030204" pitchFamily="34" charset="0"/>
              </a:rPr>
              <a:t>then the derived wound healing status variable for that missing visit takes the value “Missing” </a:t>
            </a:r>
          </a:p>
          <a:p>
            <a:pPr marL="0" indent="0">
              <a:buNone/>
            </a:pPr>
            <a:endParaRPr lang="en-US" dirty="0"/>
          </a:p>
        </p:txBody>
      </p:sp>
      <p:sp>
        <p:nvSpPr>
          <p:cNvPr id="3" name="Slide Number Placeholder 2">
            <a:extLst>
              <a:ext uri="{FF2B5EF4-FFF2-40B4-BE49-F238E27FC236}">
                <a16:creationId xmlns:a16="http://schemas.microsoft.com/office/drawing/2014/main" id="{6FA36FC4-886C-2F71-9426-2C868302708E}"/>
              </a:ext>
            </a:extLst>
          </p:cNvPr>
          <p:cNvSpPr>
            <a:spLocks noGrp="1"/>
          </p:cNvSpPr>
          <p:nvPr>
            <p:ph type="sldNum" sz="quarter" idx="12"/>
          </p:nvPr>
        </p:nvSpPr>
        <p:spPr/>
        <p:txBody>
          <a:bodyPr/>
          <a:lstStyle/>
          <a:p>
            <a:fld id="{3ABD1428-60AA-4E13-9326-88B0AB3F4F3B}" type="slidenum">
              <a:rPr lang="en-US" smtClean="0"/>
              <a:pPr/>
              <a:t>9</a:t>
            </a:fld>
            <a:endParaRPr lang="en-US" dirty="0"/>
          </a:p>
        </p:txBody>
      </p:sp>
      <p:pic>
        <p:nvPicPr>
          <p:cNvPr id="10" name="Picture 9">
            <a:extLst>
              <a:ext uri="{FF2B5EF4-FFF2-40B4-BE49-F238E27FC236}">
                <a16:creationId xmlns:a16="http://schemas.microsoft.com/office/drawing/2014/main" id="{2DD6A7F5-C098-9254-0160-75CF57B70FBB}"/>
              </a:ext>
            </a:extLst>
          </p:cNvPr>
          <p:cNvPicPr>
            <a:picLocks noChangeAspect="1"/>
          </p:cNvPicPr>
          <p:nvPr/>
        </p:nvPicPr>
        <p:blipFill>
          <a:blip r:embed="rId2"/>
          <a:stretch>
            <a:fillRect/>
          </a:stretch>
        </p:blipFill>
        <p:spPr>
          <a:xfrm>
            <a:off x="2646465" y="3783388"/>
            <a:ext cx="4392432" cy="2988224"/>
          </a:xfrm>
          <a:prstGeom prst="rect">
            <a:avLst/>
          </a:prstGeom>
        </p:spPr>
      </p:pic>
    </p:spTree>
    <p:extLst>
      <p:ext uri="{BB962C8B-B14F-4D97-AF65-F5344CB8AC3E}">
        <p14:creationId xmlns:p14="http://schemas.microsoft.com/office/powerpoint/2010/main" val="6135457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1895</TotalTime>
  <Words>1323</Words>
  <Application>Microsoft Office PowerPoint</Application>
  <PresentationFormat>Widescreen</PresentationFormat>
  <Paragraphs>145</Paragraphs>
  <Slides>29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Aptos</vt:lpstr>
      <vt:lpstr>Arial</vt:lpstr>
      <vt:lpstr>Calibri</vt:lpstr>
      <vt:lpstr>Times New Roman</vt:lpstr>
      <vt:lpstr>Trebuchet MS</vt:lpstr>
      <vt:lpstr>Wingdings</vt:lpstr>
      <vt:lpstr>Wingdings 3</vt:lpstr>
      <vt:lpstr>Facet</vt:lpstr>
      <vt:lpstr>DFC MP  Wound Healing  Operational Definition</vt:lpstr>
      <vt:lpstr>Protocol Specified Wound Healing Endpoint </vt:lpstr>
      <vt:lpstr>Wound Healing Operational Definition – Per Protocol  </vt:lpstr>
      <vt:lpstr>Wound Healing Operational Definition – Per Protocol  </vt:lpstr>
      <vt:lpstr>Wound Evaluation Form  Open Wound</vt:lpstr>
      <vt:lpstr>CRFs  Amputation</vt:lpstr>
      <vt:lpstr>Wound Evaluation Form  Missing</vt:lpstr>
      <vt:lpstr>Wound Evaluation Form  Missing</vt:lpstr>
      <vt:lpstr>Wound Evaluation Form  Missing</vt:lpstr>
      <vt:lpstr>Wound Evaluation Form  Missing</vt:lpstr>
      <vt:lpstr>Wound Evaluation  Closed Wound</vt:lpstr>
      <vt:lpstr>Wound Evaluation  Closed Wound</vt:lpstr>
      <vt:lpstr>Wound Evaluation  Closed Wound</vt:lpstr>
      <vt:lpstr>Wound Evaluation  Closed Wound</vt:lpstr>
      <vt:lpstr>Wound Evaluation  Closed Wound</vt:lpstr>
      <vt:lpstr>Wound Evaluation  Closed Wound</vt:lpstr>
      <vt:lpstr>Per Protocol Primary Wound Healing  Endpoint Visit 15 / Week 52 </vt:lpstr>
      <vt:lpstr>Examples </vt:lpstr>
      <vt:lpstr>Example 1</vt:lpstr>
      <vt:lpstr>Example 2</vt:lpstr>
      <vt:lpstr>Example 3</vt:lpstr>
      <vt:lpstr>Example 4</vt:lpstr>
      <vt:lpstr>Example 5</vt:lpstr>
      <vt:lpstr>Example 6</vt:lpstr>
      <vt:lpstr>Example 7</vt:lpstr>
      <vt:lpstr>Example 8</vt:lpstr>
      <vt:lpstr>Example 9</vt:lpstr>
      <vt:lpstr>Example 10</vt:lpstr>
      <vt:lpstr>Open Discussion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Mirzadjahromi, Nazila</dc:creator>
  <cp:lastModifiedBy>Kolenic, Giselle</cp:lastModifiedBy>
  <cp:revision>66</cp:revision>
  <cp:lastPrinted>2024-11-14T23:16:17Z</cp:lastPrinted>
  <dcterms:created xsi:type="dcterms:W3CDTF">2024-09-09T18:13:08Z</dcterms:created>
  <dcterms:modified xsi:type="dcterms:W3CDTF">2025-08-20T12:48:49Z</dcterms:modified>
</cp:coreProperties>
</file>